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02" r:id="rId3"/>
    <p:sldId id="303" r:id="rId4"/>
    <p:sldId id="305" r:id="rId5"/>
    <p:sldId id="306" r:id="rId6"/>
    <p:sldId id="310" r:id="rId7"/>
    <p:sldId id="304" r:id="rId8"/>
    <p:sldId id="307" r:id="rId9"/>
    <p:sldId id="309" r:id="rId10"/>
    <p:sldId id="308" r:id="rId11"/>
    <p:sldId id="316" r:id="rId12"/>
    <p:sldId id="279" r:id="rId13"/>
    <p:sldId id="318" r:id="rId14"/>
    <p:sldId id="262" r:id="rId15"/>
    <p:sldId id="290" r:id="rId16"/>
    <p:sldId id="287" r:id="rId17"/>
    <p:sldId id="261" r:id="rId18"/>
    <p:sldId id="311" r:id="rId19"/>
    <p:sldId id="312" r:id="rId20"/>
    <p:sldId id="313" r:id="rId21"/>
    <p:sldId id="314"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0769" autoAdjust="0"/>
  </p:normalViewPr>
  <p:slideViewPr>
    <p:cSldViewPr snapToGrid="0">
      <p:cViewPr varScale="1">
        <p:scale>
          <a:sx n="42" d="100"/>
          <a:sy n="42" d="100"/>
        </p:scale>
        <p:origin x="16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32263-F7F2-404B-A101-07E177CA9821}" type="datetimeFigureOut">
              <a:rPr lang="en-US" smtClean="0"/>
              <a:t>3/21/2019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D80BA-8E37-4786-B183-AB6B5CC4B36D}" type="slidenum">
              <a:rPr lang="en-US" smtClean="0"/>
              <a:t>‹#›</a:t>
            </a:fld>
            <a:endParaRPr lang="en-US"/>
          </a:p>
        </p:txBody>
      </p:sp>
    </p:spTree>
    <p:extLst>
      <p:ext uri="{BB962C8B-B14F-4D97-AF65-F5344CB8AC3E}">
        <p14:creationId xmlns:p14="http://schemas.microsoft.com/office/powerpoint/2010/main" val="670600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will try to touch on the many considerations you have to have when planning, collecting and processing drone data. The main focus will be how actually carry these things out not the theory behind them. If you have questions about why we are doing things a certain way feel free to ask and if we have time we can discuss some of these things. </a:t>
            </a:r>
            <a:endParaRPr lang="en-US" dirty="0"/>
          </a:p>
        </p:txBody>
      </p:sp>
      <p:sp>
        <p:nvSpPr>
          <p:cNvPr id="4" name="Slide Number Placeholder 3"/>
          <p:cNvSpPr>
            <a:spLocks noGrp="1"/>
          </p:cNvSpPr>
          <p:nvPr>
            <p:ph type="sldNum" sz="quarter" idx="10"/>
          </p:nvPr>
        </p:nvSpPr>
        <p:spPr/>
        <p:txBody>
          <a:bodyPr/>
          <a:lstStyle/>
          <a:p>
            <a:fld id="{074D80BA-8E37-4786-B183-AB6B5CC4B36D}" type="slidenum">
              <a:rPr lang="en-US" smtClean="0"/>
              <a:t>1</a:t>
            </a:fld>
            <a:endParaRPr lang="en-US"/>
          </a:p>
        </p:txBody>
      </p:sp>
    </p:spTree>
    <p:extLst>
      <p:ext uri="{BB962C8B-B14F-4D97-AF65-F5344CB8AC3E}">
        <p14:creationId xmlns:p14="http://schemas.microsoft.com/office/powerpoint/2010/main" val="1477102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D80BA-8E37-4786-B183-AB6B5CC4B36D}" type="slidenum">
              <a:rPr lang="en-US" smtClean="0"/>
              <a:t>2</a:t>
            </a:fld>
            <a:endParaRPr lang="en-US"/>
          </a:p>
        </p:txBody>
      </p:sp>
    </p:spTree>
    <p:extLst>
      <p:ext uri="{BB962C8B-B14F-4D97-AF65-F5344CB8AC3E}">
        <p14:creationId xmlns:p14="http://schemas.microsoft.com/office/powerpoint/2010/main" val="2945551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Air</a:t>
            </a:r>
            <a:r>
              <a:rPr lang="en-US" baseline="0" dirty="0" err="1" smtClean="0"/>
              <a:t>map</a:t>
            </a:r>
            <a:r>
              <a:rPr lang="en-US" baseline="0" dirty="0" smtClean="0"/>
              <a:t> is also an app you can download on your phone. </a:t>
            </a:r>
            <a:endParaRPr lang="en-US" dirty="0"/>
          </a:p>
        </p:txBody>
      </p:sp>
      <p:sp>
        <p:nvSpPr>
          <p:cNvPr id="4" name="Slide Number Placeholder 3"/>
          <p:cNvSpPr>
            <a:spLocks noGrp="1"/>
          </p:cNvSpPr>
          <p:nvPr>
            <p:ph type="sldNum" sz="quarter" idx="10"/>
          </p:nvPr>
        </p:nvSpPr>
        <p:spPr/>
        <p:txBody>
          <a:bodyPr/>
          <a:lstStyle/>
          <a:p>
            <a:fld id="{074D80BA-8E37-4786-B183-AB6B5CC4B36D}" type="slidenum">
              <a:rPr lang="en-US" smtClean="0"/>
              <a:t>3</a:t>
            </a:fld>
            <a:endParaRPr lang="en-US"/>
          </a:p>
        </p:txBody>
      </p:sp>
    </p:spTree>
    <p:extLst>
      <p:ext uri="{BB962C8B-B14F-4D97-AF65-F5344CB8AC3E}">
        <p14:creationId xmlns:p14="http://schemas.microsoft.com/office/powerpoint/2010/main" val="410995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2.5 hours of solar noon – closer to it the</a:t>
            </a:r>
            <a:r>
              <a:rPr lang="en-US" baseline="0" dirty="0" smtClean="0"/>
              <a:t> less shadows</a:t>
            </a:r>
            <a:endParaRPr lang="en-US" dirty="0"/>
          </a:p>
        </p:txBody>
      </p:sp>
      <p:sp>
        <p:nvSpPr>
          <p:cNvPr id="4" name="Slide Number Placeholder 3"/>
          <p:cNvSpPr>
            <a:spLocks noGrp="1"/>
          </p:cNvSpPr>
          <p:nvPr>
            <p:ph type="sldNum" sz="quarter" idx="10"/>
          </p:nvPr>
        </p:nvSpPr>
        <p:spPr/>
        <p:txBody>
          <a:bodyPr/>
          <a:lstStyle/>
          <a:p>
            <a:fld id="{074D80BA-8E37-4786-B183-AB6B5CC4B36D}" type="slidenum">
              <a:rPr lang="en-US" smtClean="0"/>
              <a:t>4</a:t>
            </a:fld>
            <a:endParaRPr lang="en-US"/>
          </a:p>
        </p:txBody>
      </p:sp>
    </p:spTree>
    <p:extLst>
      <p:ext uri="{BB962C8B-B14F-4D97-AF65-F5344CB8AC3E}">
        <p14:creationId xmlns:p14="http://schemas.microsoft.com/office/powerpoint/2010/main" val="3356737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audience about when they think the cloud cover would be good to fly</a:t>
            </a:r>
            <a:endParaRPr lang="en-US" dirty="0"/>
          </a:p>
        </p:txBody>
      </p:sp>
      <p:sp>
        <p:nvSpPr>
          <p:cNvPr id="4" name="Slide Number Placeholder 3"/>
          <p:cNvSpPr>
            <a:spLocks noGrp="1"/>
          </p:cNvSpPr>
          <p:nvPr>
            <p:ph type="sldNum" sz="quarter" idx="10"/>
          </p:nvPr>
        </p:nvSpPr>
        <p:spPr/>
        <p:txBody>
          <a:bodyPr/>
          <a:lstStyle/>
          <a:p>
            <a:fld id="{074D80BA-8E37-4786-B183-AB6B5CC4B36D}" type="slidenum">
              <a:rPr lang="en-US" smtClean="0"/>
              <a:t>5</a:t>
            </a:fld>
            <a:endParaRPr lang="en-US"/>
          </a:p>
        </p:txBody>
      </p:sp>
    </p:spTree>
    <p:extLst>
      <p:ext uri="{BB962C8B-B14F-4D97-AF65-F5344CB8AC3E}">
        <p14:creationId xmlns:p14="http://schemas.microsoft.com/office/powerpoint/2010/main" val="259035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to small areas (or certain number of uploads) </a:t>
            </a:r>
            <a:endParaRPr lang="en-US" dirty="0"/>
          </a:p>
        </p:txBody>
      </p:sp>
      <p:sp>
        <p:nvSpPr>
          <p:cNvPr id="4" name="Slide Number Placeholder 3"/>
          <p:cNvSpPr>
            <a:spLocks noGrp="1"/>
          </p:cNvSpPr>
          <p:nvPr>
            <p:ph type="sldNum" sz="quarter" idx="10"/>
          </p:nvPr>
        </p:nvSpPr>
        <p:spPr/>
        <p:txBody>
          <a:bodyPr/>
          <a:lstStyle/>
          <a:p>
            <a:fld id="{074D80BA-8E37-4786-B183-AB6B5CC4B36D}" type="slidenum">
              <a:rPr lang="en-US" smtClean="0"/>
              <a:t>11</a:t>
            </a:fld>
            <a:endParaRPr lang="en-US"/>
          </a:p>
        </p:txBody>
      </p:sp>
    </p:spTree>
    <p:extLst>
      <p:ext uri="{BB962C8B-B14F-4D97-AF65-F5344CB8AC3E}">
        <p14:creationId xmlns:p14="http://schemas.microsoft.com/office/powerpoint/2010/main" val="233334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D80BA-8E37-4786-B183-AB6B5CC4B36D}" type="slidenum">
              <a:rPr lang="en-US" smtClean="0"/>
              <a:t>22</a:t>
            </a:fld>
            <a:endParaRPr lang="en-US"/>
          </a:p>
        </p:txBody>
      </p:sp>
    </p:spTree>
    <p:extLst>
      <p:ext uri="{BB962C8B-B14F-4D97-AF65-F5344CB8AC3E}">
        <p14:creationId xmlns:p14="http://schemas.microsoft.com/office/powerpoint/2010/main" val="118818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5DA79B-0F24-4155-B0D6-C97445AB4372}"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412D6-8550-4BCE-8C87-64F0038C1158}" type="slidenum">
              <a:rPr lang="en-US" smtClean="0"/>
              <a:t>‹#›</a:t>
            </a:fld>
            <a:endParaRPr lang="en-US"/>
          </a:p>
        </p:txBody>
      </p:sp>
    </p:spTree>
    <p:extLst>
      <p:ext uri="{BB962C8B-B14F-4D97-AF65-F5344CB8AC3E}">
        <p14:creationId xmlns:p14="http://schemas.microsoft.com/office/powerpoint/2010/main" val="2629912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5DA79B-0F24-4155-B0D6-C97445AB4372}"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412D6-8550-4BCE-8C87-64F0038C1158}" type="slidenum">
              <a:rPr lang="en-US" smtClean="0"/>
              <a:t>‹#›</a:t>
            </a:fld>
            <a:endParaRPr lang="en-US"/>
          </a:p>
        </p:txBody>
      </p:sp>
    </p:spTree>
    <p:extLst>
      <p:ext uri="{BB962C8B-B14F-4D97-AF65-F5344CB8AC3E}">
        <p14:creationId xmlns:p14="http://schemas.microsoft.com/office/powerpoint/2010/main" val="940851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5DA79B-0F24-4155-B0D6-C97445AB4372}"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412D6-8550-4BCE-8C87-64F0038C1158}" type="slidenum">
              <a:rPr lang="en-US" smtClean="0"/>
              <a:t>‹#›</a:t>
            </a:fld>
            <a:endParaRPr lang="en-US"/>
          </a:p>
        </p:txBody>
      </p:sp>
    </p:spTree>
    <p:extLst>
      <p:ext uri="{BB962C8B-B14F-4D97-AF65-F5344CB8AC3E}">
        <p14:creationId xmlns:p14="http://schemas.microsoft.com/office/powerpoint/2010/main" val="3830688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5DA79B-0F24-4155-B0D6-C97445AB4372}"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412D6-8550-4BCE-8C87-64F0038C1158}" type="slidenum">
              <a:rPr lang="en-US" smtClean="0"/>
              <a:t>‹#›</a:t>
            </a:fld>
            <a:endParaRPr lang="en-US"/>
          </a:p>
        </p:txBody>
      </p:sp>
    </p:spTree>
    <p:extLst>
      <p:ext uri="{BB962C8B-B14F-4D97-AF65-F5344CB8AC3E}">
        <p14:creationId xmlns:p14="http://schemas.microsoft.com/office/powerpoint/2010/main" val="3830450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5DA79B-0F24-4155-B0D6-C97445AB4372}"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1412D6-8550-4BCE-8C87-64F0038C1158}" type="slidenum">
              <a:rPr lang="en-US" smtClean="0"/>
              <a:t>‹#›</a:t>
            </a:fld>
            <a:endParaRPr lang="en-US"/>
          </a:p>
        </p:txBody>
      </p:sp>
    </p:spTree>
    <p:extLst>
      <p:ext uri="{BB962C8B-B14F-4D97-AF65-F5344CB8AC3E}">
        <p14:creationId xmlns:p14="http://schemas.microsoft.com/office/powerpoint/2010/main" val="4082534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5DA79B-0F24-4155-B0D6-C97445AB4372}"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1412D6-8550-4BCE-8C87-64F0038C1158}" type="slidenum">
              <a:rPr lang="en-US" smtClean="0"/>
              <a:t>‹#›</a:t>
            </a:fld>
            <a:endParaRPr lang="en-US"/>
          </a:p>
        </p:txBody>
      </p:sp>
    </p:spTree>
    <p:extLst>
      <p:ext uri="{BB962C8B-B14F-4D97-AF65-F5344CB8AC3E}">
        <p14:creationId xmlns:p14="http://schemas.microsoft.com/office/powerpoint/2010/main" val="3086998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5DA79B-0F24-4155-B0D6-C97445AB4372}" type="datetimeFigureOut">
              <a:rPr lang="en-US" smtClean="0"/>
              <a:t>3/21/2019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1412D6-8550-4BCE-8C87-64F0038C1158}" type="slidenum">
              <a:rPr lang="en-US" smtClean="0"/>
              <a:t>‹#›</a:t>
            </a:fld>
            <a:endParaRPr lang="en-US"/>
          </a:p>
        </p:txBody>
      </p:sp>
    </p:spTree>
    <p:extLst>
      <p:ext uri="{BB962C8B-B14F-4D97-AF65-F5344CB8AC3E}">
        <p14:creationId xmlns:p14="http://schemas.microsoft.com/office/powerpoint/2010/main" val="326290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5DA79B-0F24-4155-B0D6-C97445AB4372}" type="datetimeFigureOut">
              <a:rPr lang="en-US" smtClean="0"/>
              <a:t>3/21/2019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1412D6-8550-4BCE-8C87-64F0038C1158}" type="slidenum">
              <a:rPr lang="en-US" smtClean="0"/>
              <a:t>‹#›</a:t>
            </a:fld>
            <a:endParaRPr lang="en-US"/>
          </a:p>
        </p:txBody>
      </p:sp>
    </p:spTree>
    <p:extLst>
      <p:ext uri="{BB962C8B-B14F-4D97-AF65-F5344CB8AC3E}">
        <p14:creationId xmlns:p14="http://schemas.microsoft.com/office/powerpoint/2010/main" val="217935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5DA79B-0F24-4155-B0D6-C97445AB4372}" type="datetimeFigureOut">
              <a:rPr lang="en-US" smtClean="0"/>
              <a:t>3/21/2019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1412D6-8550-4BCE-8C87-64F0038C1158}" type="slidenum">
              <a:rPr lang="en-US" smtClean="0"/>
              <a:t>‹#›</a:t>
            </a:fld>
            <a:endParaRPr lang="en-US"/>
          </a:p>
        </p:txBody>
      </p:sp>
    </p:spTree>
    <p:extLst>
      <p:ext uri="{BB962C8B-B14F-4D97-AF65-F5344CB8AC3E}">
        <p14:creationId xmlns:p14="http://schemas.microsoft.com/office/powerpoint/2010/main" val="1837760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5DA79B-0F24-4155-B0D6-C97445AB4372}"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1412D6-8550-4BCE-8C87-64F0038C1158}" type="slidenum">
              <a:rPr lang="en-US" smtClean="0"/>
              <a:t>‹#›</a:t>
            </a:fld>
            <a:endParaRPr lang="en-US"/>
          </a:p>
        </p:txBody>
      </p:sp>
    </p:spTree>
    <p:extLst>
      <p:ext uri="{BB962C8B-B14F-4D97-AF65-F5344CB8AC3E}">
        <p14:creationId xmlns:p14="http://schemas.microsoft.com/office/powerpoint/2010/main" val="143876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5DA79B-0F24-4155-B0D6-C97445AB4372}"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1412D6-8550-4BCE-8C87-64F0038C1158}" type="slidenum">
              <a:rPr lang="en-US" smtClean="0"/>
              <a:t>‹#›</a:t>
            </a:fld>
            <a:endParaRPr lang="en-US"/>
          </a:p>
        </p:txBody>
      </p:sp>
    </p:spTree>
    <p:extLst>
      <p:ext uri="{BB962C8B-B14F-4D97-AF65-F5344CB8AC3E}">
        <p14:creationId xmlns:p14="http://schemas.microsoft.com/office/powerpoint/2010/main" val="456012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DA79B-0F24-4155-B0D6-C97445AB4372}" type="datetimeFigureOut">
              <a:rPr lang="en-US" smtClean="0"/>
              <a:t>3/21/2019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1412D6-8550-4BCE-8C87-64F0038C1158}" type="slidenum">
              <a:rPr lang="en-US" smtClean="0"/>
              <a:t>‹#›</a:t>
            </a:fld>
            <a:endParaRPr lang="en-US"/>
          </a:p>
        </p:txBody>
      </p:sp>
    </p:spTree>
    <p:extLst>
      <p:ext uri="{BB962C8B-B14F-4D97-AF65-F5344CB8AC3E}">
        <p14:creationId xmlns:p14="http://schemas.microsoft.com/office/powerpoint/2010/main" val="2393637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ronedeploy.com/pricing.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precisionmapper.com/pricin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mailto:tsnelsen@ucdavis.edu" TargetMode="External"/><Relationship Id="rId7" Type="http://schemas.openxmlformats.org/officeDocument/2006/relationships/hyperlink" Target="mailto:aimandel@ucdavis.edu"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mailto:erm@ucop.edu" TargetMode="External"/><Relationship Id="rId5" Type="http://schemas.openxmlformats.org/officeDocument/2006/relationships/hyperlink" Target="mailto:UASSafety@ucmerced.edu" TargetMode="External"/><Relationship Id="rId4" Type="http://schemas.openxmlformats.org/officeDocument/2006/relationships/hyperlink" Target="mailto:sdhogan@ucanr.edu"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app.airmap.io/"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esrl.noaa.gov/gmd/grad/solcalc/"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127503" y="-228600"/>
            <a:ext cx="7276583" cy="7276583"/>
          </a:xfrm>
          <a:prstGeom prst="rect">
            <a:avLst/>
          </a:prstGeom>
        </p:spPr>
      </p:pic>
      <p:sp>
        <p:nvSpPr>
          <p:cNvPr id="4" name="Title 3"/>
          <p:cNvSpPr>
            <a:spLocks noGrp="1"/>
          </p:cNvSpPr>
          <p:nvPr>
            <p:ph type="ctrTitle"/>
          </p:nvPr>
        </p:nvSpPr>
        <p:spPr>
          <a:xfrm>
            <a:off x="1795272" y="4785360"/>
            <a:ext cx="8924544" cy="845312"/>
          </a:xfrm>
        </p:spPr>
        <p:txBody>
          <a:bodyPr>
            <a:normAutofit/>
          </a:bodyPr>
          <a:lstStyle/>
          <a:p>
            <a:r>
              <a:rPr lang="en-US" sz="4800" b="1" dirty="0"/>
              <a:t>Drone Data in Agricultural Research</a:t>
            </a:r>
            <a:endParaRPr lang="en-US" sz="4800" dirty="0">
              <a:solidFill>
                <a:schemeClr val="bg2">
                  <a:lumMod val="25000"/>
                </a:schemeClr>
              </a:solidFill>
            </a:endParaRPr>
          </a:p>
        </p:txBody>
      </p:sp>
    </p:spTree>
    <p:extLst>
      <p:ext uri="{BB962C8B-B14F-4D97-AF65-F5344CB8AC3E}">
        <p14:creationId xmlns:p14="http://schemas.microsoft.com/office/powerpoint/2010/main" val="30033719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81650" y="109537"/>
            <a:ext cx="6057900" cy="6638925"/>
          </a:xfrm>
          <a:prstGeom prst="rect">
            <a:avLst/>
          </a:prstGeom>
        </p:spPr>
      </p:pic>
      <p:sp>
        <p:nvSpPr>
          <p:cNvPr id="3" name="TextBox 2"/>
          <p:cNvSpPr txBox="1"/>
          <p:nvPr/>
        </p:nvSpPr>
        <p:spPr>
          <a:xfrm>
            <a:off x="472440" y="594893"/>
            <a:ext cx="4495800" cy="2308324"/>
          </a:xfrm>
          <a:prstGeom prst="rect">
            <a:avLst/>
          </a:prstGeom>
          <a:noFill/>
        </p:spPr>
        <p:txBody>
          <a:bodyPr wrap="square" rtlCol="0">
            <a:spAutoFit/>
          </a:bodyPr>
          <a:lstStyle/>
          <a:p>
            <a:r>
              <a:rPr lang="en-US" sz="4800" b="1" dirty="0" smtClean="0">
                <a:latin typeface="+mj-lt"/>
              </a:rPr>
              <a:t>Camera Calibration</a:t>
            </a:r>
          </a:p>
          <a:p>
            <a:endParaRPr lang="en-US" sz="4800" b="1" dirty="0">
              <a:latin typeface="+mj-lt"/>
            </a:endParaRPr>
          </a:p>
        </p:txBody>
      </p:sp>
      <p:sp>
        <p:nvSpPr>
          <p:cNvPr id="4" name="TextBox 3"/>
          <p:cNvSpPr txBox="1"/>
          <p:nvPr/>
        </p:nvSpPr>
        <p:spPr>
          <a:xfrm>
            <a:off x="472440" y="6202680"/>
            <a:ext cx="5196840" cy="369332"/>
          </a:xfrm>
          <a:prstGeom prst="rect">
            <a:avLst/>
          </a:prstGeom>
          <a:noFill/>
        </p:spPr>
        <p:txBody>
          <a:bodyPr wrap="square" rtlCol="0">
            <a:spAutoFit/>
          </a:bodyPr>
          <a:lstStyle/>
          <a:p>
            <a:r>
              <a:rPr lang="en-US" dirty="0"/>
              <a:t>Source: </a:t>
            </a:r>
            <a:r>
              <a:rPr lang="en-US" dirty="0" err="1" smtClean="0"/>
              <a:t>RedEdge</a:t>
            </a:r>
            <a:r>
              <a:rPr lang="en-US" dirty="0" smtClean="0"/>
              <a:t>-M User Manual</a:t>
            </a:r>
            <a:endParaRPr lang="en-US" dirty="0"/>
          </a:p>
        </p:txBody>
      </p:sp>
    </p:spTree>
    <p:extLst>
      <p:ext uri="{BB962C8B-B14F-4D97-AF65-F5344CB8AC3E}">
        <p14:creationId xmlns:p14="http://schemas.microsoft.com/office/powerpoint/2010/main" val="1418633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Online Processing Options</a:t>
            </a:r>
            <a:endParaRPr lang="en-US" sz="4800" b="1" dirty="0"/>
          </a:p>
        </p:txBody>
      </p:sp>
      <p:sp>
        <p:nvSpPr>
          <p:cNvPr id="3" name="Content Placeholder 2"/>
          <p:cNvSpPr>
            <a:spLocks noGrp="1"/>
          </p:cNvSpPr>
          <p:nvPr>
            <p:ph idx="1"/>
          </p:nvPr>
        </p:nvSpPr>
        <p:spPr/>
        <p:txBody>
          <a:bodyPr/>
          <a:lstStyle/>
          <a:p>
            <a:r>
              <a:rPr lang="en-US" dirty="0" err="1" smtClean="0">
                <a:hlinkClick r:id="rId3"/>
              </a:rPr>
              <a:t>MapsMadeEasy</a:t>
            </a:r>
            <a:endParaRPr lang="en-US" dirty="0" smtClean="0">
              <a:hlinkClick r:id="rId3"/>
            </a:endParaRPr>
          </a:p>
          <a:p>
            <a:r>
              <a:rPr lang="en-US" dirty="0" err="1" smtClean="0">
                <a:hlinkClick r:id="rId3"/>
              </a:rPr>
              <a:t>DroneDeploy</a:t>
            </a:r>
            <a:endParaRPr lang="en-US" dirty="0" smtClean="0">
              <a:hlinkClick r:id="rId3"/>
            </a:endParaRPr>
          </a:p>
          <a:p>
            <a:r>
              <a:rPr lang="en-US" dirty="0" smtClean="0">
                <a:hlinkClick r:id="rId3"/>
              </a:rPr>
              <a:t>Solvi</a:t>
            </a:r>
            <a:endParaRPr lang="en-US" dirty="0" smtClean="0"/>
          </a:p>
          <a:p>
            <a:r>
              <a:rPr lang="en-US" dirty="0" smtClean="0">
                <a:hlinkClick r:id="rId4"/>
              </a:rPr>
              <a:t>Precision Mapper</a:t>
            </a:r>
            <a:endParaRPr lang="en-US" dirty="0"/>
          </a:p>
        </p:txBody>
      </p:sp>
    </p:spTree>
    <p:extLst>
      <p:ext uri="{BB962C8B-B14F-4D97-AF65-F5344CB8AC3E}">
        <p14:creationId xmlns:p14="http://schemas.microsoft.com/office/powerpoint/2010/main" val="2155175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673352" y="5509768"/>
            <a:ext cx="8924544" cy="11196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smtClean="0">
                <a:solidFill>
                  <a:schemeClr val="bg2">
                    <a:lumMod val="25000"/>
                  </a:schemeClr>
                </a:solidFill>
              </a:rPr>
              <a:t>Mission Planning</a:t>
            </a:r>
            <a:endParaRPr lang="en-US" sz="4800" dirty="0">
              <a:solidFill>
                <a:schemeClr val="bg2">
                  <a:lumMod val="25000"/>
                </a:schemeClr>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138680" y="434848"/>
            <a:ext cx="8459216" cy="5074920"/>
          </a:xfrm>
          <a:prstGeom prst="rect">
            <a:avLst/>
          </a:prstGeom>
        </p:spPr>
      </p:pic>
    </p:spTree>
    <p:extLst>
      <p:ext uri="{BB962C8B-B14F-4D97-AF65-F5344CB8AC3E}">
        <p14:creationId xmlns:p14="http://schemas.microsoft.com/office/powerpoint/2010/main" val="2456151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G_170310_230551_0002_NI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150" y="2583339"/>
            <a:ext cx="5443516" cy="40826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776" y="-192024"/>
            <a:ext cx="4572000" cy="6858000"/>
          </a:xfrm>
          <a:prstGeom prst="rect">
            <a:avLst/>
          </a:prstGeom>
        </p:spPr>
      </p:pic>
      <p:sp>
        <p:nvSpPr>
          <p:cNvPr id="4" name="Title 1"/>
          <p:cNvSpPr txBox="1">
            <a:spLocks/>
          </p:cNvSpPr>
          <p:nvPr/>
        </p:nvSpPr>
        <p:spPr>
          <a:xfrm>
            <a:off x="2057400" y="164528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smtClean="0"/>
              <a:t>Image Processing</a:t>
            </a:r>
            <a:endParaRPr lang="en-US" sz="4800" b="1" dirty="0"/>
          </a:p>
        </p:txBody>
      </p:sp>
    </p:spTree>
    <p:extLst>
      <p:ext uri="{BB962C8B-B14F-4D97-AF65-F5344CB8AC3E}">
        <p14:creationId xmlns:p14="http://schemas.microsoft.com/office/powerpoint/2010/main" val="984887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210" descr="mosaicing"/>
          <p:cNvPicPr preferRelativeResize="0"/>
          <p:nvPr/>
        </p:nvPicPr>
        <p:blipFill>
          <a:blip r:embed="rId2">
            <a:alphaModFix/>
          </a:blip>
          <a:stretch>
            <a:fillRect/>
          </a:stretch>
        </p:blipFill>
        <p:spPr>
          <a:xfrm>
            <a:off x="2819399" y="0"/>
            <a:ext cx="6187442" cy="6499862"/>
          </a:xfrm>
          <a:prstGeom prst="rect">
            <a:avLst/>
          </a:prstGeom>
          <a:noFill/>
          <a:ln>
            <a:noFill/>
          </a:ln>
        </p:spPr>
      </p:pic>
    </p:spTree>
    <p:extLst>
      <p:ext uri="{BB962C8B-B14F-4D97-AF65-F5344CB8AC3E}">
        <p14:creationId xmlns:p14="http://schemas.microsoft.com/office/powerpoint/2010/main" val="526830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6.googleusercontent.com/aU48pB7qAno2caDq-jKG1up3mVLkKNW1zOGT_tAkTcv-IPG4MMC0Cyf28ZGJh_214QdYmzCGlsZLnPbZ30Jx6FEoQJKhWp0qkN-I6MJ8_VVn1NktzCKfVopo5inS3-spvKg7xXGAUN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999" y="101600"/>
            <a:ext cx="11687175" cy="657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686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836776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197"/>
          <p:cNvPicPr preferRelativeResize="0"/>
          <p:nvPr/>
        </p:nvPicPr>
        <p:blipFill rotWithShape="1">
          <a:blip r:embed="rId2">
            <a:alphaModFix/>
          </a:blip>
          <a:srcRect l="5174" t="6127" r="66593" b="11070"/>
          <a:stretch/>
        </p:blipFill>
        <p:spPr>
          <a:xfrm>
            <a:off x="1956738" y="-7620"/>
            <a:ext cx="7934022" cy="6530340"/>
          </a:xfrm>
          <a:prstGeom prst="rect">
            <a:avLst/>
          </a:prstGeom>
          <a:noFill/>
          <a:ln>
            <a:noFill/>
          </a:ln>
        </p:spPr>
      </p:pic>
    </p:spTree>
    <p:extLst>
      <p:ext uri="{BB962C8B-B14F-4D97-AF65-F5344CB8AC3E}">
        <p14:creationId xmlns:p14="http://schemas.microsoft.com/office/powerpoint/2010/main" val="1419098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Drone Indices</a:t>
            </a:r>
            <a:endParaRPr lang="en-US" dirty="0"/>
          </a:p>
        </p:txBody>
      </p:sp>
      <p:sp>
        <p:nvSpPr>
          <p:cNvPr id="3" name="Content Placeholder 2"/>
          <p:cNvSpPr>
            <a:spLocks noGrp="1"/>
          </p:cNvSpPr>
          <p:nvPr>
            <p:ph idx="1"/>
          </p:nvPr>
        </p:nvSpPr>
        <p:spPr/>
        <p:txBody>
          <a:bodyPr/>
          <a:lstStyle/>
          <a:p>
            <a:r>
              <a:rPr lang="en-US" dirty="0" smtClean="0"/>
              <a:t>Different combinations and ratios of values extracted from green, blue, red, red edge, and near infrared bands</a:t>
            </a:r>
          </a:p>
          <a:p>
            <a:pPr lvl="1"/>
            <a:r>
              <a:rPr lang="en-US" dirty="0" smtClean="0"/>
              <a:t>Use two or more bands</a:t>
            </a:r>
          </a:p>
          <a:p>
            <a:pPr lvl="1"/>
            <a:r>
              <a:rPr lang="en-US" dirty="0" smtClean="0"/>
              <a:t>Consider what indices you want to measure when selecting a multispectral camera</a:t>
            </a:r>
          </a:p>
          <a:p>
            <a:r>
              <a:rPr lang="en-US" dirty="0" smtClean="0"/>
              <a:t>Can serve as estimates for canopy chlorophyll, biomass ground cover, plant stress, and more</a:t>
            </a:r>
          </a:p>
          <a:p>
            <a:r>
              <a:rPr lang="en-US" dirty="0" smtClean="0"/>
              <a:t>Can change over growing season and be an indication of growth and senescence, disease, nutrient deficiency, etc. </a:t>
            </a:r>
          </a:p>
          <a:p>
            <a:pPr marL="0" indent="0">
              <a:buNone/>
            </a:pPr>
            <a:endParaRPr lang="en-US" dirty="0" smtClean="0"/>
          </a:p>
        </p:txBody>
      </p:sp>
    </p:spTree>
    <p:extLst>
      <p:ext uri="{BB962C8B-B14F-4D97-AF65-F5344CB8AC3E}">
        <p14:creationId xmlns:p14="http://schemas.microsoft.com/office/powerpoint/2010/main" val="121658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3039292" y="0"/>
              <a:ext cx="6557554" cy="6858000"/>
            </p:xfrm>
            <a:graphic>
              <a:graphicData uri="http://schemas.openxmlformats.org/drawingml/2006/table">
                <a:tbl>
                  <a:tblPr firstRow="1" firstCol="1" bandRow="1">
                    <a:tableStyleId>{5C22544A-7EE6-4342-B048-85BDC9FD1C3A}</a:tableStyleId>
                  </a:tblPr>
                  <a:tblGrid>
                    <a:gridCol w="1069547">
                      <a:extLst>
                        <a:ext uri="{9D8B030D-6E8A-4147-A177-3AD203B41FA5}">
                          <a16:colId xmlns="" xmlns:a16="http://schemas.microsoft.com/office/drawing/2014/main" val="1934808542"/>
                        </a:ext>
                      </a:extLst>
                    </a:gridCol>
                    <a:gridCol w="1514901">
                      <a:extLst>
                        <a:ext uri="{9D8B030D-6E8A-4147-A177-3AD203B41FA5}">
                          <a16:colId xmlns="" xmlns:a16="http://schemas.microsoft.com/office/drawing/2014/main" val="4237886916"/>
                        </a:ext>
                      </a:extLst>
                    </a:gridCol>
                    <a:gridCol w="1704263">
                      <a:extLst>
                        <a:ext uri="{9D8B030D-6E8A-4147-A177-3AD203B41FA5}">
                          <a16:colId xmlns="" xmlns:a16="http://schemas.microsoft.com/office/drawing/2014/main" val="3112543261"/>
                        </a:ext>
                      </a:extLst>
                    </a:gridCol>
                    <a:gridCol w="2268843">
                      <a:extLst>
                        <a:ext uri="{9D8B030D-6E8A-4147-A177-3AD203B41FA5}">
                          <a16:colId xmlns="" xmlns:a16="http://schemas.microsoft.com/office/drawing/2014/main" val="1347661567"/>
                        </a:ext>
                      </a:extLst>
                    </a:gridCol>
                  </a:tblGrid>
                  <a:tr h="187233">
                    <a:tc>
                      <a:txBody>
                        <a:bodyPr/>
                        <a:lstStyle/>
                        <a:p>
                          <a:pPr marL="0" marR="0" algn="ctr">
                            <a:lnSpc>
                              <a:spcPct val="115000"/>
                            </a:lnSpc>
                            <a:spcBef>
                              <a:spcPts val="0"/>
                            </a:spcBef>
                            <a:spcAft>
                              <a:spcPts val="300"/>
                            </a:spcAft>
                          </a:pPr>
                          <a:r>
                            <a:rPr lang="en-US" sz="1050" dirty="0">
                              <a:effectLst/>
                            </a:rPr>
                            <a:t>Index</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Name</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Approximation</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Formula</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3425803473"/>
                      </a:ext>
                    </a:extLst>
                  </a:tr>
                  <a:tr h="807027">
                    <a:tc>
                      <a:txBody>
                        <a:bodyPr/>
                        <a:lstStyle/>
                        <a:p>
                          <a:pPr marL="0" marR="0" algn="ctr">
                            <a:lnSpc>
                              <a:spcPct val="115000"/>
                            </a:lnSpc>
                            <a:spcBef>
                              <a:spcPts val="0"/>
                            </a:spcBef>
                            <a:spcAft>
                              <a:spcPts val="300"/>
                            </a:spcAft>
                          </a:pPr>
                          <a:r>
                            <a:rPr lang="en-US" sz="1050" dirty="0">
                              <a:effectLst/>
                            </a:rPr>
                            <a:t>NDVI</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dirty="0">
                              <a:effectLst/>
                            </a:rPr>
                            <a:t>Normalized Difference Vegetation Index</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Biomass, LAI, Intercepted PAR, does not eliminate atmospheric effects</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050" i="1">
                                        <a:effectLst/>
                                        <a:latin typeface="Cambria Math" panose="02040503050406030204" pitchFamily="18" charset="0"/>
                                      </a:rPr>
                                    </m:ctrlPr>
                                  </m:fPr>
                                  <m:num>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num>
                                  <m:den>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den>
                                </m:f>
                              </m:oMath>
                            </m:oMathPara>
                          </a14:m>
                          <a:endParaRPr lang="en-US" sz="1050">
                            <a:effectLst/>
                          </a:endParaRPr>
                        </a:p>
                        <a:p>
                          <a:pPr marL="0" marR="0" algn="ctr">
                            <a:lnSpc>
                              <a:spcPct val="115000"/>
                            </a:lnSpc>
                            <a:spcBef>
                              <a:spcPts val="0"/>
                            </a:spcBef>
                            <a:spcAft>
                              <a:spcPts val="300"/>
                            </a:spcAft>
                          </a:pPr>
                          <a:r>
                            <a:rPr lang="en-US" sz="1050">
                              <a:effectLst/>
                            </a:rPr>
                            <a:t>Range: -1 – 1</a:t>
                          </a:r>
                        </a:p>
                        <a:p>
                          <a:pPr marL="0" marR="0" algn="ctr">
                            <a:lnSpc>
                              <a:spcPct val="115000"/>
                            </a:lnSpc>
                            <a:spcBef>
                              <a:spcPts val="0"/>
                            </a:spcBef>
                            <a:spcAft>
                              <a:spcPts val="300"/>
                            </a:spcAft>
                          </a:pPr>
                          <a:r>
                            <a:rPr lang="en-US" sz="1050">
                              <a:effectLst/>
                            </a:rPr>
                            <a:t>Green Vegetation: 0.2-0.8</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3224925995"/>
                      </a:ext>
                    </a:extLst>
                  </a:tr>
                  <a:tr h="561699">
                    <a:tc>
                      <a:txBody>
                        <a:bodyPr/>
                        <a:lstStyle/>
                        <a:p>
                          <a:pPr marL="0" marR="0" algn="ctr">
                            <a:lnSpc>
                              <a:spcPct val="115000"/>
                            </a:lnSpc>
                            <a:spcBef>
                              <a:spcPts val="0"/>
                            </a:spcBef>
                            <a:spcAft>
                              <a:spcPts val="300"/>
                            </a:spcAft>
                          </a:pPr>
                          <a:r>
                            <a:rPr lang="en-US" sz="1050">
                              <a:effectLst/>
                            </a:rPr>
                            <a:t>NDRE</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Normalized Difference Red Edge</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Sensitive to chlorophyll content against soil background effects</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050" i="1">
                                        <a:effectLst/>
                                        <a:latin typeface="Cambria Math" panose="02040503050406030204" pitchFamily="18" charset="0"/>
                                      </a:rPr>
                                    </m:ctrlPr>
                                  </m:fPr>
                                  <m:num>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r>
                                      <a:rPr lang="en-US" sz="1050">
                                        <a:effectLst/>
                                        <a:latin typeface="Cambria Math" panose="02040503050406030204" pitchFamily="18" charset="0"/>
                                      </a:rPr>
                                      <m:t> </m:t>
                                    </m:r>
                                    <m:r>
                                      <a:rPr lang="en-US" sz="1050">
                                        <a:effectLst/>
                                        <a:latin typeface="Cambria Math" panose="02040503050406030204" pitchFamily="18" charset="0"/>
                                      </a:rPr>
                                      <m:t>𝐸𝑑𝑔𝑒</m:t>
                                    </m:r>
                                  </m:num>
                                  <m:den>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r>
                                      <a:rPr lang="en-US" sz="1050">
                                        <a:effectLst/>
                                        <a:latin typeface="Cambria Math" panose="02040503050406030204" pitchFamily="18" charset="0"/>
                                      </a:rPr>
                                      <m:t> </m:t>
                                    </m:r>
                                    <m:r>
                                      <a:rPr lang="en-US" sz="1050">
                                        <a:effectLst/>
                                        <a:latin typeface="Cambria Math" panose="02040503050406030204" pitchFamily="18" charset="0"/>
                                      </a:rPr>
                                      <m:t>𝐸𝑑𝑔𝑒</m:t>
                                    </m:r>
                                  </m:den>
                                </m:f>
                              </m:oMath>
                            </m:oMathPara>
                          </a14:m>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2023919023"/>
                      </a:ext>
                    </a:extLst>
                  </a:tr>
                  <a:tr h="936166">
                    <a:tc>
                      <a:txBody>
                        <a:bodyPr/>
                        <a:lstStyle/>
                        <a:p>
                          <a:pPr marL="0" marR="0" algn="ctr">
                            <a:lnSpc>
                              <a:spcPct val="115000"/>
                            </a:lnSpc>
                            <a:spcBef>
                              <a:spcPts val="0"/>
                            </a:spcBef>
                            <a:spcAft>
                              <a:spcPts val="300"/>
                            </a:spcAft>
                          </a:pPr>
                          <a:r>
                            <a:rPr lang="en-US" sz="1050">
                              <a:effectLst/>
                            </a:rPr>
                            <a:t>GNDVI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dirty="0">
                              <a:effectLst/>
                            </a:rPr>
                            <a:t>Green Normalized Difference Vegetation Index</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Rate of photosynthesis and plant stress indicator, intercepted PAR, LAI, more sensitive to chlorophyll concentration than NDVI</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050" i="1">
                                        <a:effectLst/>
                                        <a:latin typeface="Cambria Math" panose="02040503050406030204" pitchFamily="18" charset="0"/>
                                      </a:rPr>
                                    </m:ctrlPr>
                                  </m:fPr>
                                  <m:num>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𝐺𝑟𝑒𝑒𝑛</m:t>
                                    </m:r>
                                  </m:num>
                                  <m:den>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𝐺𝑟𝑒𝑒𝑛</m:t>
                                    </m:r>
                                  </m:den>
                                </m:f>
                              </m:oMath>
                            </m:oMathPara>
                          </a14:m>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4175745082"/>
                      </a:ext>
                    </a:extLst>
                  </a:tr>
                  <a:tr h="748933">
                    <a:tc>
                      <a:txBody>
                        <a:bodyPr/>
                        <a:lstStyle/>
                        <a:p>
                          <a:pPr marL="0" marR="0" algn="ctr">
                            <a:lnSpc>
                              <a:spcPct val="115000"/>
                            </a:lnSpc>
                            <a:spcBef>
                              <a:spcPts val="0"/>
                            </a:spcBef>
                            <a:spcAft>
                              <a:spcPts val="300"/>
                            </a:spcAft>
                          </a:pPr>
                          <a:r>
                            <a:rPr lang="en-US" sz="1050">
                              <a:effectLst/>
                            </a:rPr>
                            <a:t>CCCI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Canopy Chlorophyll Content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Leaf and canopy N content, takes into account relationship between canopy cover and canopy N</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050" i="1">
                                        <a:effectLst/>
                                        <a:latin typeface="Cambria Math" panose="02040503050406030204" pitchFamily="18" charset="0"/>
                                      </a:rPr>
                                    </m:ctrlPr>
                                  </m:fPr>
                                  <m:num>
                                    <m:r>
                                      <a:rPr lang="en-US" sz="1050">
                                        <a:effectLst/>
                                        <a:latin typeface="Cambria Math" panose="02040503050406030204" pitchFamily="18" charset="0"/>
                                      </a:rPr>
                                      <m:t>(</m:t>
                                    </m:r>
                                    <m:f>
                                      <m:fPr>
                                        <m:ctrlPr>
                                          <a:rPr lang="en-US" sz="1050" i="1">
                                            <a:effectLst/>
                                            <a:latin typeface="Cambria Math" panose="02040503050406030204" pitchFamily="18" charset="0"/>
                                          </a:rPr>
                                        </m:ctrlPr>
                                      </m:fPr>
                                      <m:num>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r>
                                          <a:rPr lang="en-US" sz="1050">
                                            <a:effectLst/>
                                            <a:latin typeface="Cambria Math" panose="02040503050406030204" pitchFamily="18" charset="0"/>
                                          </a:rPr>
                                          <m:t> </m:t>
                                        </m:r>
                                        <m:r>
                                          <a:rPr lang="en-US" sz="1050">
                                            <a:effectLst/>
                                            <a:latin typeface="Cambria Math" panose="02040503050406030204" pitchFamily="18" charset="0"/>
                                          </a:rPr>
                                          <m:t>𝐸𝑑𝑔𝑒</m:t>
                                        </m:r>
                                      </m:num>
                                      <m:den>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r>
                                          <a:rPr lang="en-US" sz="1050">
                                            <a:effectLst/>
                                            <a:latin typeface="Cambria Math" panose="02040503050406030204" pitchFamily="18" charset="0"/>
                                          </a:rPr>
                                          <m:t> </m:t>
                                        </m:r>
                                        <m:r>
                                          <a:rPr lang="en-US" sz="1050">
                                            <a:effectLst/>
                                            <a:latin typeface="Cambria Math" panose="02040503050406030204" pitchFamily="18" charset="0"/>
                                          </a:rPr>
                                          <m:t>𝐸𝑑𝑔𝑒</m:t>
                                        </m:r>
                                      </m:den>
                                    </m:f>
                                    <m:r>
                                      <a:rPr lang="en-US" sz="1050">
                                        <a:effectLst/>
                                        <a:latin typeface="Cambria Math" panose="02040503050406030204" pitchFamily="18" charset="0"/>
                                      </a:rPr>
                                      <m:t>)</m:t>
                                    </m:r>
                                  </m:num>
                                  <m:den>
                                    <m:r>
                                      <a:rPr lang="en-US" sz="1050">
                                        <a:effectLst/>
                                        <a:latin typeface="Cambria Math" panose="02040503050406030204" pitchFamily="18" charset="0"/>
                                      </a:rPr>
                                      <m:t>(</m:t>
                                    </m:r>
                                    <m:f>
                                      <m:fPr>
                                        <m:ctrlPr>
                                          <a:rPr lang="en-US" sz="1050" i="1">
                                            <a:effectLst/>
                                            <a:latin typeface="Cambria Math" panose="02040503050406030204" pitchFamily="18" charset="0"/>
                                          </a:rPr>
                                        </m:ctrlPr>
                                      </m:fPr>
                                      <m:num>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num>
                                      <m:den>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den>
                                    </m:f>
                                    <m:r>
                                      <a:rPr lang="en-US" sz="1050">
                                        <a:effectLst/>
                                        <a:latin typeface="Cambria Math" panose="02040503050406030204" pitchFamily="18" charset="0"/>
                                      </a:rPr>
                                      <m:t>)</m:t>
                                    </m:r>
                                  </m:den>
                                </m:f>
                              </m:oMath>
                            </m:oMathPara>
                          </a14:m>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2757937271"/>
                      </a:ext>
                    </a:extLst>
                  </a:tr>
                  <a:tr h="561699">
                    <a:tc>
                      <a:txBody>
                        <a:bodyPr/>
                        <a:lstStyle/>
                        <a:p>
                          <a:pPr marL="0" marR="0" algn="ctr">
                            <a:lnSpc>
                              <a:spcPct val="115000"/>
                            </a:lnSpc>
                            <a:spcBef>
                              <a:spcPts val="0"/>
                            </a:spcBef>
                            <a:spcAft>
                              <a:spcPts val="300"/>
                            </a:spcAft>
                          </a:pPr>
                          <a:r>
                            <a:rPr lang="en-US" sz="1050">
                              <a:effectLst/>
                            </a:rPr>
                            <a:t>CVI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dirty="0">
                              <a:effectLst/>
                            </a:rPr>
                            <a:t>Chlorophyll Vegetation Index</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Leaf chlorophyll concentration at canopy scale</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050" i="1">
                                        <a:effectLst/>
                                        <a:latin typeface="Cambria Math" panose="02040503050406030204" pitchFamily="18" charset="0"/>
                                      </a:rPr>
                                    </m:ctrlPr>
                                  </m:fPr>
                                  <m:num>
                                    <m:r>
                                      <a:rPr lang="en-US" sz="1050">
                                        <a:effectLst/>
                                        <a:latin typeface="Cambria Math" panose="02040503050406030204" pitchFamily="18" charset="0"/>
                                      </a:rPr>
                                      <m:t>𝑁𝐼𝑅</m:t>
                                    </m:r>
                                    <m:r>
                                      <a:rPr lang="en-US" sz="1050">
                                        <a:effectLst/>
                                        <a:latin typeface="Cambria Math" panose="02040503050406030204" pitchFamily="18" charset="0"/>
                                      </a:rPr>
                                      <m:t> × </m:t>
                                    </m:r>
                                    <m:r>
                                      <a:rPr lang="en-US" sz="1050">
                                        <a:effectLst/>
                                        <a:latin typeface="Cambria Math" panose="02040503050406030204" pitchFamily="18" charset="0"/>
                                      </a:rPr>
                                      <m:t>𝑅𝑒𝑑</m:t>
                                    </m:r>
                                  </m:num>
                                  <m:den>
                                    <m:sSup>
                                      <m:sSupPr>
                                        <m:ctrlPr>
                                          <a:rPr lang="en-US" sz="1050" i="1">
                                            <a:effectLst/>
                                            <a:latin typeface="Cambria Math" panose="02040503050406030204" pitchFamily="18" charset="0"/>
                                          </a:rPr>
                                        </m:ctrlPr>
                                      </m:sSupPr>
                                      <m:e>
                                        <m:r>
                                          <a:rPr lang="en-US" sz="1050">
                                            <a:effectLst/>
                                            <a:latin typeface="Cambria Math" panose="02040503050406030204" pitchFamily="18" charset="0"/>
                                          </a:rPr>
                                          <m:t>𝐺𝑟𝑒𝑒𝑛</m:t>
                                        </m:r>
                                      </m:e>
                                      <m:sup>
                                        <m:r>
                                          <a:rPr lang="en-US" sz="1050">
                                            <a:effectLst/>
                                            <a:latin typeface="Cambria Math" panose="02040503050406030204" pitchFamily="18" charset="0"/>
                                          </a:rPr>
                                          <m:t>2</m:t>
                                        </m:r>
                                      </m:sup>
                                    </m:sSup>
                                  </m:den>
                                </m:f>
                              </m:oMath>
                            </m:oMathPara>
                          </a14:m>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1399314722"/>
                      </a:ext>
                    </a:extLst>
                  </a:tr>
                  <a:tr h="395558">
                    <a:tc>
                      <a:txBody>
                        <a:bodyPr/>
                        <a:lstStyle/>
                        <a:p>
                          <a:pPr marL="0" marR="0" algn="ctr">
                            <a:lnSpc>
                              <a:spcPct val="115000"/>
                            </a:lnSpc>
                            <a:spcBef>
                              <a:spcPts val="0"/>
                            </a:spcBef>
                            <a:spcAft>
                              <a:spcPts val="300"/>
                            </a:spcAft>
                          </a:pPr>
                          <a:r>
                            <a:rPr lang="en-US" sz="1050">
                              <a:effectLst/>
                            </a:rPr>
                            <a:t>OSAVI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Optimized Soil Adjusted Vegetation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Helps with interference from bare soil, LAI</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050" i="1">
                                        <a:effectLst/>
                                        <a:latin typeface="Cambria Math" panose="02040503050406030204" pitchFamily="18" charset="0"/>
                                      </a:rPr>
                                    </m:ctrlPr>
                                  </m:fPr>
                                  <m:num>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num>
                                  <m:den>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r>
                                      <a:rPr lang="en-US" sz="1050">
                                        <a:effectLst/>
                                        <a:latin typeface="Cambria Math" panose="02040503050406030204" pitchFamily="18" charset="0"/>
                                      </a:rPr>
                                      <m:t>+0.16</m:t>
                                    </m:r>
                                  </m:den>
                                </m:f>
                              </m:oMath>
                            </m:oMathPara>
                          </a14:m>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3342876634"/>
                      </a:ext>
                    </a:extLst>
                  </a:tr>
                  <a:tr h="561699">
                    <a:tc>
                      <a:txBody>
                        <a:bodyPr/>
                        <a:lstStyle/>
                        <a:p>
                          <a:pPr marL="0" marR="0" algn="ctr">
                            <a:lnSpc>
                              <a:spcPct val="115000"/>
                            </a:lnSpc>
                            <a:spcBef>
                              <a:spcPts val="0"/>
                            </a:spcBef>
                            <a:spcAft>
                              <a:spcPts val="300"/>
                            </a:spcAft>
                          </a:pPr>
                          <a:r>
                            <a:rPr lang="en-US" sz="1050">
                              <a:effectLst/>
                            </a:rPr>
                            <a:t>GOSAVI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Green Optimized Soil Adjusted Vegetation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Similar to OSAVI, originally designed to predict N requirements for corn</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050" i="1">
                                        <a:effectLst/>
                                        <a:latin typeface="Cambria Math" panose="02040503050406030204" pitchFamily="18" charset="0"/>
                                      </a:rPr>
                                    </m:ctrlPr>
                                  </m:fPr>
                                  <m:num>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𝐺𝑟𝑒𝑒𝑛</m:t>
                                    </m:r>
                                  </m:num>
                                  <m:den>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𝐺𝑟𝑒𝑒𝑛</m:t>
                                    </m:r>
                                    <m:r>
                                      <a:rPr lang="en-US" sz="1050">
                                        <a:effectLst/>
                                        <a:latin typeface="Cambria Math" panose="02040503050406030204" pitchFamily="18" charset="0"/>
                                      </a:rPr>
                                      <m:t>+0.16</m:t>
                                    </m:r>
                                  </m:den>
                                </m:f>
                              </m:oMath>
                            </m:oMathPara>
                          </a14:m>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3297804621"/>
                      </a:ext>
                    </a:extLst>
                  </a:tr>
                  <a:tr h="391796">
                    <a:tc>
                      <a:txBody>
                        <a:bodyPr/>
                        <a:lstStyle/>
                        <a:p>
                          <a:pPr marL="0" marR="0" algn="ctr">
                            <a:lnSpc>
                              <a:spcPct val="115000"/>
                            </a:lnSpc>
                            <a:spcBef>
                              <a:spcPts val="0"/>
                            </a:spcBef>
                            <a:spcAft>
                              <a:spcPts val="300"/>
                            </a:spcAft>
                          </a:pPr>
                          <a:r>
                            <a:rPr lang="en-US" sz="1050">
                              <a:effectLst/>
                            </a:rPr>
                            <a:t>GSAVI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Green Soil Adjusted Vegetation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Predict N requirements for Corn, similar to SAVI</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r>
                                  <a:rPr lang="en-US" sz="1050">
                                    <a:effectLst/>
                                    <a:latin typeface="Cambria Math" panose="02040503050406030204" pitchFamily="18" charset="0"/>
                                  </a:rPr>
                                  <m:t>1.5×</m:t>
                                </m:r>
                                <m:f>
                                  <m:fPr>
                                    <m:ctrlPr>
                                      <a:rPr lang="en-US" sz="1050" i="1">
                                        <a:effectLst/>
                                        <a:latin typeface="Cambria Math" panose="02040503050406030204" pitchFamily="18" charset="0"/>
                                      </a:rPr>
                                    </m:ctrlPr>
                                  </m:fPr>
                                  <m:num>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𝐺𝑟𝑒𝑒𝑛</m:t>
                                    </m:r>
                                  </m:num>
                                  <m:den>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𝐺𝑟𝑒𝑒𝑛</m:t>
                                    </m:r>
                                    <m:r>
                                      <a:rPr lang="en-US" sz="1050">
                                        <a:effectLst/>
                                        <a:latin typeface="Cambria Math" panose="02040503050406030204" pitchFamily="18" charset="0"/>
                                      </a:rPr>
                                      <m:t>+0.5</m:t>
                                    </m:r>
                                  </m:den>
                                </m:f>
                              </m:oMath>
                            </m:oMathPara>
                          </a14:m>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620333150"/>
                      </a:ext>
                    </a:extLst>
                  </a:tr>
                  <a:tr h="395558">
                    <a:tc>
                      <a:txBody>
                        <a:bodyPr/>
                        <a:lstStyle/>
                        <a:p>
                          <a:pPr marL="0" marR="0" algn="ctr">
                            <a:lnSpc>
                              <a:spcPct val="115000"/>
                            </a:lnSpc>
                            <a:spcBef>
                              <a:spcPts val="0"/>
                            </a:spcBef>
                            <a:spcAft>
                              <a:spcPts val="300"/>
                            </a:spcAft>
                          </a:pPr>
                          <a:r>
                            <a:rPr lang="en-US" sz="1050">
                              <a:effectLst/>
                            </a:rPr>
                            <a:t>SAVI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Soil Adjusted Vegetation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Helps with interference from bare soil, LAI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r>
                                  <a:rPr lang="en-US" sz="1050">
                                    <a:effectLst/>
                                    <a:latin typeface="Cambria Math" panose="02040503050406030204" pitchFamily="18" charset="0"/>
                                  </a:rPr>
                                  <m:t>(1+0.16)×</m:t>
                                </m:r>
                                <m:f>
                                  <m:fPr>
                                    <m:ctrlPr>
                                      <a:rPr lang="en-US" sz="1050" i="1">
                                        <a:effectLst/>
                                        <a:latin typeface="Cambria Math" panose="02040503050406030204" pitchFamily="18" charset="0"/>
                                      </a:rPr>
                                    </m:ctrlPr>
                                  </m:fPr>
                                  <m:num>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num>
                                  <m:den>
                                    <m:r>
                                      <a:rPr lang="en-US" sz="1050">
                                        <a:effectLst/>
                                        <a:latin typeface="Cambria Math" panose="02040503050406030204" pitchFamily="18" charset="0"/>
                                      </a:rPr>
                                      <m:t>𝑁𝐼𝑅</m:t>
                                    </m:r>
                                    <m:r>
                                      <a:rPr lang="en-US" sz="1050">
                                        <a:effectLst/>
                                        <a:latin typeface="Cambria Math" panose="02040503050406030204" pitchFamily="18" charset="0"/>
                                      </a:rPr>
                                      <m:t>+</m:t>
                                    </m:r>
                                    <m:r>
                                      <a:rPr lang="en-US" sz="1050">
                                        <a:effectLst/>
                                        <a:latin typeface="Cambria Math" panose="02040503050406030204" pitchFamily="18" charset="0"/>
                                      </a:rPr>
                                      <m:t>𝑅𝑒𝑑</m:t>
                                    </m:r>
                                    <m:r>
                                      <a:rPr lang="en-US" sz="1050">
                                        <a:effectLst/>
                                        <a:latin typeface="Cambria Math" panose="02040503050406030204" pitchFamily="18" charset="0"/>
                                      </a:rPr>
                                      <m:t>+0.16</m:t>
                                    </m:r>
                                  </m:den>
                                </m:f>
                              </m:oMath>
                            </m:oMathPara>
                          </a14:m>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2563734297"/>
                      </a:ext>
                    </a:extLst>
                  </a:tr>
                  <a:tr h="748933">
                    <a:tc>
                      <a:txBody>
                        <a:bodyPr/>
                        <a:lstStyle/>
                        <a:p>
                          <a:pPr marL="0" marR="0" algn="ctr">
                            <a:lnSpc>
                              <a:spcPct val="115000"/>
                            </a:lnSpc>
                            <a:spcBef>
                              <a:spcPts val="0"/>
                            </a:spcBef>
                            <a:spcAft>
                              <a:spcPts val="300"/>
                            </a:spcAft>
                          </a:pPr>
                          <a:r>
                            <a:rPr lang="en-US" sz="1050">
                              <a:effectLst/>
                            </a:rPr>
                            <a:t>GLI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Green Leaf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Negative values are soil and non-living features, positive values are green vegetation, good for cover</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050" i="1">
                                        <a:effectLst/>
                                        <a:latin typeface="Cambria Math" panose="02040503050406030204" pitchFamily="18" charset="0"/>
                                      </a:rPr>
                                    </m:ctrlPr>
                                  </m:fPr>
                                  <m:num>
                                    <m:r>
                                      <a:rPr lang="en-US" sz="1050">
                                        <a:effectLst/>
                                        <a:latin typeface="Cambria Math" panose="02040503050406030204" pitchFamily="18" charset="0"/>
                                      </a:rPr>
                                      <m:t>2</m:t>
                                    </m:r>
                                    <m:r>
                                      <a:rPr lang="en-US" sz="1050">
                                        <a:effectLst/>
                                        <a:latin typeface="Cambria Math" panose="02040503050406030204" pitchFamily="18" charset="0"/>
                                      </a:rPr>
                                      <m:t>𝐺𝑟𝑒𝑒𝑛</m:t>
                                    </m:r>
                                    <m:r>
                                      <a:rPr lang="en-US" sz="1050">
                                        <a:effectLst/>
                                        <a:latin typeface="Cambria Math" panose="02040503050406030204" pitchFamily="18" charset="0"/>
                                      </a:rPr>
                                      <m:t>−</m:t>
                                    </m:r>
                                    <m:r>
                                      <a:rPr lang="en-US" sz="1050">
                                        <a:effectLst/>
                                        <a:latin typeface="Cambria Math" panose="02040503050406030204" pitchFamily="18" charset="0"/>
                                      </a:rPr>
                                      <m:t>𝑅𝑒𝑑</m:t>
                                    </m:r>
                                    <m:r>
                                      <a:rPr lang="en-US" sz="1050">
                                        <a:effectLst/>
                                        <a:latin typeface="Cambria Math" panose="02040503050406030204" pitchFamily="18" charset="0"/>
                                      </a:rPr>
                                      <m:t>−</m:t>
                                    </m:r>
                                    <m:r>
                                      <a:rPr lang="en-US" sz="1050">
                                        <a:effectLst/>
                                        <a:latin typeface="Cambria Math" panose="02040503050406030204" pitchFamily="18" charset="0"/>
                                      </a:rPr>
                                      <m:t>𝐵𝑙𝑢𝑒</m:t>
                                    </m:r>
                                  </m:num>
                                  <m:den>
                                    <m:r>
                                      <a:rPr lang="en-US" sz="1050">
                                        <a:effectLst/>
                                        <a:latin typeface="Cambria Math" panose="02040503050406030204" pitchFamily="18" charset="0"/>
                                      </a:rPr>
                                      <m:t>2</m:t>
                                    </m:r>
                                    <m:r>
                                      <a:rPr lang="en-US" sz="1050">
                                        <a:effectLst/>
                                        <a:latin typeface="Cambria Math" panose="02040503050406030204" pitchFamily="18" charset="0"/>
                                      </a:rPr>
                                      <m:t>𝐺𝑟𝑒𝑒𝑛</m:t>
                                    </m:r>
                                    <m:r>
                                      <a:rPr lang="en-US" sz="1050">
                                        <a:effectLst/>
                                        <a:latin typeface="Cambria Math" panose="02040503050406030204" pitchFamily="18" charset="0"/>
                                      </a:rPr>
                                      <m:t>+</m:t>
                                    </m:r>
                                    <m:r>
                                      <a:rPr lang="en-US" sz="1050">
                                        <a:effectLst/>
                                        <a:latin typeface="Cambria Math" panose="02040503050406030204" pitchFamily="18" charset="0"/>
                                      </a:rPr>
                                      <m:t>𝑅𝑒𝑑</m:t>
                                    </m:r>
                                    <m:r>
                                      <a:rPr lang="en-US" sz="1050">
                                        <a:effectLst/>
                                        <a:latin typeface="Cambria Math" panose="02040503050406030204" pitchFamily="18" charset="0"/>
                                      </a:rPr>
                                      <m:t>+</m:t>
                                    </m:r>
                                    <m:r>
                                      <a:rPr lang="en-US" sz="1050">
                                        <a:effectLst/>
                                        <a:latin typeface="Cambria Math" panose="02040503050406030204" pitchFamily="18" charset="0"/>
                                      </a:rPr>
                                      <m:t>𝐵𝑙𝑢𝑒</m:t>
                                    </m:r>
                                  </m:den>
                                </m:f>
                              </m:oMath>
                            </m:oMathPara>
                          </a14:m>
                          <a:endParaRPr lang="en-US" sz="1050" dirty="0">
                            <a:effectLst/>
                          </a:endParaRPr>
                        </a:p>
                        <a:p>
                          <a:pPr marL="0" marR="0" algn="ctr">
                            <a:lnSpc>
                              <a:spcPct val="115000"/>
                            </a:lnSpc>
                            <a:spcBef>
                              <a:spcPts val="0"/>
                            </a:spcBef>
                            <a:spcAft>
                              <a:spcPts val="300"/>
                            </a:spcAft>
                          </a:pPr>
                          <a:r>
                            <a:rPr lang="en-US" sz="1050" dirty="0">
                              <a:effectLst/>
                            </a:rPr>
                            <a:t>Range: -1 - 1</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3767255899"/>
                      </a:ext>
                    </a:extLst>
                  </a:tr>
                  <a:tr h="561699">
                    <a:tc>
                      <a:txBody>
                        <a:bodyPr/>
                        <a:lstStyle/>
                        <a:p>
                          <a:pPr marL="0" marR="0" algn="ctr">
                            <a:lnSpc>
                              <a:spcPct val="115000"/>
                            </a:lnSpc>
                            <a:spcBef>
                              <a:spcPts val="0"/>
                            </a:spcBef>
                            <a:spcAft>
                              <a:spcPts val="300"/>
                            </a:spcAft>
                          </a:pPr>
                          <a:r>
                            <a:rPr lang="en-US" sz="1050">
                              <a:effectLst/>
                            </a:rPr>
                            <a:t>VARI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Visual Atmospheric Resistance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Leaf coverage with low sensitivity to atmospheric effects</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050" i="1">
                                        <a:effectLst/>
                                        <a:latin typeface="Cambria Math" panose="02040503050406030204" pitchFamily="18" charset="0"/>
                                      </a:rPr>
                                    </m:ctrlPr>
                                  </m:fPr>
                                  <m:num>
                                    <m:r>
                                      <a:rPr lang="en-US" sz="1050">
                                        <a:effectLst/>
                                        <a:latin typeface="Cambria Math" panose="02040503050406030204" pitchFamily="18" charset="0"/>
                                      </a:rPr>
                                      <m:t>𝐺𝑟𝑒𝑒𝑛</m:t>
                                    </m:r>
                                    <m:r>
                                      <a:rPr lang="en-US" sz="1050">
                                        <a:effectLst/>
                                        <a:latin typeface="Cambria Math" panose="02040503050406030204" pitchFamily="18" charset="0"/>
                                      </a:rPr>
                                      <m:t>−</m:t>
                                    </m:r>
                                    <m:r>
                                      <a:rPr lang="en-US" sz="1050">
                                        <a:effectLst/>
                                        <a:latin typeface="Cambria Math" panose="02040503050406030204" pitchFamily="18" charset="0"/>
                                      </a:rPr>
                                      <m:t>𝑅𝑒𝑑</m:t>
                                    </m:r>
                                  </m:num>
                                  <m:den>
                                    <m:r>
                                      <a:rPr lang="en-US" sz="1050">
                                        <a:effectLst/>
                                        <a:latin typeface="Cambria Math" panose="02040503050406030204" pitchFamily="18" charset="0"/>
                                      </a:rPr>
                                      <m:t>𝐺𝑟𝑒𝑒𝑛</m:t>
                                    </m:r>
                                    <m:r>
                                      <a:rPr lang="en-US" sz="1050">
                                        <a:effectLst/>
                                        <a:latin typeface="Cambria Math" panose="02040503050406030204" pitchFamily="18" charset="0"/>
                                      </a:rPr>
                                      <m:t>+</m:t>
                                    </m:r>
                                    <m:r>
                                      <a:rPr lang="en-US" sz="1050">
                                        <a:effectLst/>
                                        <a:latin typeface="Cambria Math" panose="02040503050406030204" pitchFamily="18" charset="0"/>
                                      </a:rPr>
                                      <m:t>𝑅𝑒𝑑</m:t>
                                    </m:r>
                                    <m:r>
                                      <a:rPr lang="en-US" sz="1050">
                                        <a:effectLst/>
                                        <a:latin typeface="Cambria Math" panose="02040503050406030204" pitchFamily="18" charset="0"/>
                                      </a:rPr>
                                      <m:t>+</m:t>
                                    </m:r>
                                    <m:r>
                                      <a:rPr lang="en-US" sz="1050">
                                        <a:effectLst/>
                                        <a:latin typeface="Cambria Math" panose="02040503050406030204" pitchFamily="18" charset="0"/>
                                      </a:rPr>
                                      <m:t>𝐵𝑙𝑢𝑒</m:t>
                                    </m:r>
                                  </m:den>
                                </m:f>
                              </m:oMath>
                            </m:oMathPara>
                          </a14:m>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2678018446"/>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844574853"/>
                  </p:ext>
                </p:extLst>
              </p:nvPr>
            </p:nvGraphicFramePr>
            <p:xfrm>
              <a:off x="3039292" y="0"/>
              <a:ext cx="6557554" cy="6858000"/>
            </p:xfrm>
            <a:graphic>
              <a:graphicData uri="http://schemas.openxmlformats.org/drawingml/2006/table">
                <a:tbl>
                  <a:tblPr firstRow="1" firstCol="1" bandRow="1">
                    <a:tableStyleId>{5C22544A-7EE6-4342-B048-85BDC9FD1C3A}</a:tableStyleId>
                  </a:tblPr>
                  <a:tblGrid>
                    <a:gridCol w="1069547">
                      <a:extLst>
                        <a:ext uri="{9D8B030D-6E8A-4147-A177-3AD203B41FA5}">
                          <a16:colId xmlns:a16="http://schemas.microsoft.com/office/drawing/2014/main" val="1934808542"/>
                        </a:ext>
                      </a:extLst>
                    </a:gridCol>
                    <a:gridCol w="1514901">
                      <a:extLst>
                        <a:ext uri="{9D8B030D-6E8A-4147-A177-3AD203B41FA5}">
                          <a16:colId xmlns:a16="http://schemas.microsoft.com/office/drawing/2014/main" val="4237886916"/>
                        </a:ext>
                      </a:extLst>
                    </a:gridCol>
                    <a:gridCol w="1704263">
                      <a:extLst>
                        <a:ext uri="{9D8B030D-6E8A-4147-A177-3AD203B41FA5}">
                          <a16:colId xmlns:a16="http://schemas.microsoft.com/office/drawing/2014/main" val="3112543261"/>
                        </a:ext>
                      </a:extLst>
                    </a:gridCol>
                    <a:gridCol w="2268843">
                      <a:extLst>
                        <a:ext uri="{9D8B030D-6E8A-4147-A177-3AD203B41FA5}">
                          <a16:colId xmlns:a16="http://schemas.microsoft.com/office/drawing/2014/main" val="1347661567"/>
                        </a:ext>
                      </a:extLst>
                    </a:gridCol>
                  </a:tblGrid>
                  <a:tr h="187233">
                    <a:tc>
                      <a:txBody>
                        <a:bodyPr/>
                        <a:lstStyle/>
                        <a:p>
                          <a:pPr marL="0" marR="0" algn="ctr">
                            <a:lnSpc>
                              <a:spcPct val="115000"/>
                            </a:lnSpc>
                            <a:spcBef>
                              <a:spcPts val="0"/>
                            </a:spcBef>
                            <a:spcAft>
                              <a:spcPts val="300"/>
                            </a:spcAft>
                          </a:pPr>
                          <a:r>
                            <a:rPr lang="en-US" sz="1050" dirty="0">
                              <a:effectLst/>
                            </a:rPr>
                            <a:t>Index</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Name</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Approximation</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Formula</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a16="http://schemas.microsoft.com/office/drawing/2014/main" val="3425803473"/>
                      </a:ext>
                    </a:extLst>
                  </a:tr>
                  <a:tr h="807027">
                    <a:tc>
                      <a:txBody>
                        <a:bodyPr/>
                        <a:lstStyle/>
                        <a:p>
                          <a:pPr marL="0" marR="0" algn="ctr">
                            <a:lnSpc>
                              <a:spcPct val="115000"/>
                            </a:lnSpc>
                            <a:spcBef>
                              <a:spcPts val="0"/>
                            </a:spcBef>
                            <a:spcAft>
                              <a:spcPts val="300"/>
                            </a:spcAft>
                          </a:pPr>
                          <a:r>
                            <a:rPr lang="en-US" sz="1050" dirty="0">
                              <a:effectLst/>
                            </a:rPr>
                            <a:t>NDVI</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dirty="0">
                              <a:effectLst/>
                            </a:rPr>
                            <a:t>Normalized Difference Vegetation Index</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Biomass, LAI, Intercepted PAR, does not eliminate atmospheric effects</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89008" t="-26515" r="-1072" b="-736364"/>
                          </a:stretch>
                        </a:blipFill>
                      </a:tcPr>
                    </a:tc>
                    <a:extLst>
                      <a:ext uri="{0D108BD9-81ED-4DB2-BD59-A6C34878D82A}">
                        <a16:rowId xmlns:a16="http://schemas.microsoft.com/office/drawing/2014/main" val="3224925995"/>
                      </a:ext>
                    </a:extLst>
                  </a:tr>
                  <a:tr h="561699">
                    <a:tc>
                      <a:txBody>
                        <a:bodyPr/>
                        <a:lstStyle/>
                        <a:p>
                          <a:pPr marL="0" marR="0" algn="ctr">
                            <a:lnSpc>
                              <a:spcPct val="115000"/>
                            </a:lnSpc>
                            <a:spcBef>
                              <a:spcPts val="0"/>
                            </a:spcBef>
                            <a:spcAft>
                              <a:spcPts val="300"/>
                            </a:spcAft>
                          </a:pPr>
                          <a:r>
                            <a:rPr lang="en-US" sz="1050">
                              <a:effectLst/>
                            </a:rPr>
                            <a:t>NDRE</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Normalized Difference Red Edge</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Sensitive to chlorophyll content against soil background effects</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89008" t="-181522" r="-1072" b="-956522"/>
                          </a:stretch>
                        </a:blipFill>
                      </a:tcPr>
                    </a:tc>
                    <a:extLst>
                      <a:ext uri="{0D108BD9-81ED-4DB2-BD59-A6C34878D82A}">
                        <a16:rowId xmlns:a16="http://schemas.microsoft.com/office/drawing/2014/main" val="2023919023"/>
                      </a:ext>
                    </a:extLst>
                  </a:tr>
                  <a:tr h="936166">
                    <a:tc>
                      <a:txBody>
                        <a:bodyPr/>
                        <a:lstStyle/>
                        <a:p>
                          <a:pPr marL="0" marR="0" algn="ctr">
                            <a:lnSpc>
                              <a:spcPct val="115000"/>
                            </a:lnSpc>
                            <a:spcBef>
                              <a:spcPts val="0"/>
                            </a:spcBef>
                            <a:spcAft>
                              <a:spcPts val="300"/>
                            </a:spcAft>
                          </a:pPr>
                          <a:r>
                            <a:rPr lang="en-US" sz="1050">
                              <a:effectLst/>
                            </a:rPr>
                            <a:t>GNDVI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dirty="0">
                              <a:effectLst/>
                            </a:rPr>
                            <a:t>Green Normalized Difference Vegetation Index</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Rate of photosynthesis and plant stress indicator, intercepted PAR, LAI, more sensitive to chlorophyll concentration than NDVI</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89008" t="-168182" r="-1072" b="-471429"/>
                          </a:stretch>
                        </a:blipFill>
                      </a:tcPr>
                    </a:tc>
                    <a:extLst>
                      <a:ext uri="{0D108BD9-81ED-4DB2-BD59-A6C34878D82A}">
                        <a16:rowId xmlns:a16="http://schemas.microsoft.com/office/drawing/2014/main" val="4175745082"/>
                      </a:ext>
                    </a:extLst>
                  </a:tr>
                  <a:tr h="748933">
                    <a:tc>
                      <a:txBody>
                        <a:bodyPr/>
                        <a:lstStyle/>
                        <a:p>
                          <a:pPr marL="0" marR="0" algn="ctr">
                            <a:lnSpc>
                              <a:spcPct val="115000"/>
                            </a:lnSpc>
                            <a:spcBef>
                              <a:spcPts val="0"/>
                            </a:spcBef>
                            <a:spcAft>
                              <a:spcPts val="300"/>
                            </a:spcAft>
                          </a:pPr>
                          <a:r>
                            <a:rPr lang="en-US" sz="1050">
                              <a:effectLst/>
                            </a:rPr>
                            <a:t>CCCI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Canopy Chlorophyll Content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Leaf and canopy N content, takes into account relationship between canopy cover and canopy N</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89008" t="-335772" r="-1072" b="-490244"/>
                          </a:stretch>
                        </a:blipFill>
                      </a:tcPr>
                    </a:tc>
                    <a:extLst>
                      <a:ext uri="{0D108BD9-81ED-4DB2-BD59-A6C34878D82A}">
                        <a16:rowId xmlns:a16="http://schemas.microsoft.com/office/drawing/2014/main" val="2757937271"/>
                      </a:ext>
                    </a:extLst>
                  </a:tr>
                  <a:tr h="561699">
                    <a:tc>
                      <a:txBody>
                        <a:bodyPr/>
                        <a:lstStyle/>
                        <a:p>
                          <a:pPr marL="0" marR="0" algn="ctr">
                            <a:lnSpc>
                              <a:spcPct val="115000"/>
                            </a:lnSpc>
                            <a:spcBef>
                              <a:spcPts val="0"/>
                            </a:spcBef>
                            <a:spcAft>
                              <a:spcPts val="300"/>
                            </a:spcAft>
                          </a:pPr>
                          <a:r>
                            <a:rPr lang="en-US" sz="1050">
                              <a:effectLst/>
                            </a:rPr>
                            <a:t>CVI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dirty="0">
                              <a:effectLst/>
                            </a:rPr>
                            <a:t>Chlorophyll Vegetation Index</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Leaf chlorophyll concentration at canopy scale</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89008" t="-582609" r="-1072" b="-555435"/>
                          </a:stretch>
                        </a:blipFill>
                      </a:tcPr>
                    </a:tc>
                    <a:extLst>
                      <a:ext uri="{0D108BD9-81ED-4DB2-BD59-A6C34878D82A}">
                        <a16:rowId xmlns:a16="http://schemas.microsoft.com/office/drawing/2014/main" val="1399314722"/>
                      </a:ext>
                    </a:extLst>
                  </a:tr>
                  <a:tr h="395558">
                    <a:tc>
                      <a:txBody>
                        <a:bodyPr/>
                        <a:lstStyle/>
                        <a:p>
                          <a:pPr marL="0" marR="0" algn="ctr">
                            <a:lnSpc>
                              <a:spcPct val="115000"/>
                            </a:lnSpc>
                            <a:spcBef>
                              <a:spcPts val="0"/>
                            </a:spcBef>
                            <a:spcAft>
                              <a:spcPts val="300"/>
                            </a:spcAft>
                          </a:pPr>
                          <a:r>
                            <a:rPr lang="en-US" sz="1050">
                              <a:effectLst/>
                            </a:rPr>
                            <a:t>OSAVI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Optimized Soil Adjusted Vegetation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Helps with interference from bare soil, LAI</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89008" t="-966154" r="-1072" b="-686154"/>
                          </a:stretch>
                        </a:blipFill>
                      </a:tcPr>
                    </a:tc>
                    <a:extLst>
                      <a:ext uri="{0D108BD9-81ED-4DB2-BD59-A6C34878D82A}">
                        <a16:rowId xmlns:a16="http://schemas.microsoft.com/office/drawing/2014/main" val="3342876634"/>
                      </a:ext>
                    </a:extLst>
                  </a:tr>
                  <a:tr h="561699">
                    <a:tc>
                      <a:txBody>
                        <a:bodyPr/>
                        <a:lstStyle/>
                        <a:p>
                          <a:pPr marL="0" marR="0" algn="ctr">
                            <a:lnSpc>
                              <a:spcPct val="115000"/>
                            </a:lnSpc>
                            <a:spcBef>
                              <a:spcPts val="0"/>
                            </a:spcBef>
                            <a:spcAft>
                              <a:spcPts val="300"/>
                            </a:spcAft>
                          </a:pPr>
                          <a:r>
                            <a:rPr lang="en-US" sz="1050">
                              <a:effectLst/>
                            </a:rPr>
                            <a:t>GOSAVI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Green Optimized Soil Adjusted Vegetation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Similar to OSAVI, originally designed to predict N requirements for corn</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89008" t="-753261" r="-1072" b="-384783"/>
                          </a:stretch>
                        </a:blipFill>
                      </a:tcPr>
                    </a:tc>
                    <a:extLst>
                      <a:ext uri="{0D108BD9-81ED-4DB2-BD59-A6C34878D82A}">
                        <a16:rowId xmlns:a16="http://schemas.microsoft.com/office/drawing/2014/main" val="3297804621"/>
                      </a:ext>
                    </a:extLst>
                  </a:tr>
                  <a:tr h="391796">
                    <a:tc>
                      <a:txBody>
                        <a:bodyPr/>
                        <a:lstStyle/>
                        <a:p>
                          <a:pPr marL="0" marR="0" algn="ctr">
                            <a:lnSpc>
                              <a:spcPct val="115000"/>
                            </a:lnSpc>
                            <a:spcBef>
                              <a:spcPts val="0"/>
                            </a:spcBef>
                            <a:spcAft>
                              <a:spcPts val="300"/>
                            </a:spcAft>
                          </a:pPr>
                          <a:r>
                            <a:rPr lang="en-US" sz="1050">
                              <a:effectLst/>
                            </a:rPr>
                            <a:t>GSAVI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Green Soil Adjusted Vegetation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dirty="0">
                              <a:effectLst/>
                            </a:rPr>
                            <a:t>Predict N requirements for Corn, similar to SAVI</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89008" t="-1226563" r="-1072" b="-453125"/>
                          </a:stretch>
                        </a:blipFill>
                      </a:tcPr>
                    </a:tc>
                    <a:extLst>
                      <a:ext uri="{0D108BD9-81ED-4DB2-BD59-A6C34878D82A}">
                        <a16:rowId xmlns:a16="http://schemas.microsoft.com/office/drawing/2014/main" val="620333150"/>
                      </a:ext>
                    </a:extLst>
                  </a:tr>
                  <a:tr h="395558">
                    <a:tc>
                      <a:txBody>
                        <a:bodyPr/>
                        <a:lstStyle/>
                        <a:p>
                          <a:pPr marL="0" marR="0" algn="ctr">
                            <a:lnSpc>
                              <a:spcPct val="115000"/>
                            </a:lnSpc>
                            <a:spcBef>
                              <a:spcPts val="0"/>
                            </a:spcBef>
                            <a:spcAft>
                              <a:spcPts val="300"/>
                            </a:spcAft>
                          </a:pPr>
                          <a:r>
                            <a:rPr lang="en-US" sz="1050">
                              <a:effectLst/>
                            </a:rPr>
                            <a:t>SAVI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Soil Adjusted Vegetation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Helps with interference from bare soil, LAI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89008" t="-1306154" r="-1072" b="-346154"/>
                          </a:stretch>
                        </a:blipFill>
                      </a:tcPr>
                    </a:tc>
                    <a:extLst>
                      <a:ext uri="{0D108BD9-81ED-4DB2-BD59-A6C34878D82A}">
                        <a16:rowId xmlns:a16="http://schemas.microsoft.com/office/drawing/2014/main" val="2563734297"/>
                      </a:ext>
                    </a:extLst>
                  </a:tr>
                  <a:tr h="748933">
                    <a:tc>
                      <a:txBody>
                        <a:bodyPr/>
                        <a:lstStyle/>
                        <a:p>
                          <a:pPr marL="0" marR="0" algn="ctr">
                            <a:lnSpc>
                              <a:spcPct val="115000"/>
                            </a:lnSpc>
                            <a:spcBef>
                              <a:spcPts val="0"/>
                            </a:spcBef>
                            <a:spcAft>
                              <a:spcPts val="300"/>
                            </a:spcAft>
                          </a:pPr>
                          <a:r>
                            <a:rPr lang="en-US" sz="1050">
                              <a:effectLst/>
                            </a:rPr>
                            <a:t>GLI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Green Leaf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Negative values are soil and non-living features, positive values are green vegetation, good for cover</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89008" t="-743089" r="-1072" b="-82927"/>
                          </a:stretch>
                        </a:blipFill>
                      </a:tcPr>
                    </a:tc>
                    <a:extLst>
                      <a:ext uri="{0D108BD9-81ED-4DB2-BD59-A6C34878D82A}">
                        <a16:rowId xmlns:a16="http://schemas.microsoft.com/office/drawing/2014/main" val="3767255899"/>
                      </a:ext>
                    </a:extLst>
                  </a:tr>
                  <a:tr h="561699">
                    <a:tc>
                      <a:txBody>
                        <a:bodyPr/>
                        <a:lstStyle/>
                        <a:p>
                          <a:pPr marL="0" marR="0" algn="ctr">
                            <a:lnSpc>
                              <a:spcPct val="115000"/>
                            </a:lnSpc>
                            <a:spcBef>
                              <a:spcPts val="0"/>
                            </a:spcBef>
                            <a:spcAft>
                              <a:spcPts val="300"/>
                            </a:spcAft>
                          </a:pPr>
                          <a:r>
                            <a:rPr lang="en-US" sz="1050">
                              <a:effectLst/>
                            </a:rPr>
                            <a:t>VARI</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050">
                              <a:effectLst/>
                            </a:rPr>
                            <a:t>Visual Atmospheric Resistance Index</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050">
                              <a:effectLst/>
                            </a:rPr>
                            <a:t>Leaf coverage with low sensitivity to atmospheric effects</a:t>
                          </a:r>
                          <a:endParaRPr lang="en-US" sz="105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89008" t="-1127174" r="-1072" b="-10870"/>
                          </a:stretch>
                        </a:blipFill>
                      </a:tcPr>
                    </a:tc>
                    <a:extLst>
                      <a:ext uri="{0D108BD9-81ED-4DB2-BD59-A6C34878D82A}">
                        <a16:rowId xmlns:a16="http://schemas.microsoft.com/office/drawing/2014/main" val="2678018446"/>
                      </a:ext>
                    </a:extLst>
                  </a:tr>
                </a:tbl>
              </a:graphicData>
            </a:graphic>
          </p:graphicFrame>
        </mc:Fallback>
      </mc:AlternateContent>
    </p:spTree>
    <p:extLst>
      <p:ext uri="{BB962C8B-B14F-4D97-AF65-F5344CB8AC3E}">
        <p14:creationId xmlns:p14="http://schemas.microsoft.com/office/powerpoint/2010/main" val="1978993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556" b="6889"/>
          <a:stretch/>
        </p:blipFill>
        <p:spPr>
          <a:xfrm>
            <a:off x="0" y="990600"/>
            <a:ext cx="12192000" cy="5318760"/>
          </a:xfrm>
          <a:prstGeom prst="rect">
            <a:avLst/>
          </a:prstGeom>
        </p:spPr>
      </p:pic>
      <p:sp>
        <p:nvSpPr>
          <p:cNvPr id="3" name="Title 3"/>
          <p:cNvSpPr txBox="1">
            <a:spLocks/>
          </p:cNvSpPr>
          <p:nvPr/>
        </p:nvSpPr>
        <p:spPr>
          <a:xfrm>
            <a:off x="149352" y="145288"/>
            <a:ext cx="8924544" cy="84531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t>Site Choice</a:t>
            </a:r>
            <a:endParaRPr lang="en-US" sz="4800" dirty="0">
              <a:solidFill>
                <a:schemeClr val="bg2">
                  <a:lumMod val="25000"/>
                </a:schemeClr>
              </a:solidFill>
            </a:endParaRPr>
          </a:p>
        </p:txBody>
      </p:sp>
      <p:sp>
        <p:nvSpPr>
          <p:cNvPr id="4" name="TextBox 3"/>
          <p:cNvSpPr txBox="1"/>
          <p:nvPr/>
        </p:nvSpPr>
        <p:spPr>
          <a:xfrm>
            <a:off x="137159" y="6324600"/>
            <a:ext cx="3779520" cy="369332"/>
          </a:xfrm>
          <a:prstGeom prst="rect">
            <a:avLst/>
          </a:prstGeom>
          <a:noFill/>
        </p:spPr>
        <p:txBody>
          <a:bodyPr wrap="square" rtlCol="0">
            <a:spAutoFit/>
          </a:bodyPr>
          <a:lstStyle/>
          <a:p>
            <a:r>
              <a:rPr lang="en-US" dirty="0" smtClean="0"/>
              <a:t>Source: </a:t>
            </a:r>
            <a:r>
              <a:rPr lang="en-US" dirty="0" err="1" smtClean="0"/>
              <a:t>GoogleMaps</a:t>
            </a:r>
            <a:endParaRPr lang="en-US" dirty="0"/>
          </a:p>
        </p:txBody>
      </p:sp>
    </p:spTree>
    <p:extLst>
      <p:ext uri="{BB962C8B-B14F-4D97-AF65-F5344CB8AC3E}">
        <p14:creationId xmlns:p14="http://schemas.microsoft.com/office/powerpoint/2010/main" val="2007089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nvPr>
            </p:nvGraphicFramePr>
            <p:xfrm>
              <a:off x="1959430" y="1"/>
              <a:ext cx="8717279" cy="6857999"/>
            </p:xfrm>
            <a:graphic>
              <a:graphicData uri="http://schemas.openxmlformats.org/drawingml/2006/table">
                <a:tbl>
                  <a:tblPr firstRow="1" firstCol="1" bandRow="1">
                    <a:tableStyleId>{5C22544A-7EE6-4342-B048-85BDC9FD1C3A}</a:tableStyleId>
                  </a:tblPr>
                  <a:tblGrid>
                    <a:gridCol w="1237800">
                      <a:extLst>
                        <a:ext uri="{9D8B030D-6E8A-4147-A177-3AD203B41FA5}">
                          <a16:colId xmlns="" xmlns:a16="http://schemas.microsoft.com/office/drawing/2014/main" val="766198222"/>
                        </a:ext>
                      </a:extLst>
                    </a:gridCol>
                    <a:gridCol w="1896208">
                      <a:extLst>
                        <a:ext uri="{9D8B030D-6E8A-4147-A177-3AD203B41FA5}">
                          <a16:colId xmlns="" xmlns:a16="http://schemas.microsoft.com/office/drawing/2014/main" val="3176522599"/>
                        </a:ext>
                      </a:extLst>
                    </a:gridCol>
                    <a:gridCol w="1594553">
                      <a:extLst>
                        <a:ext uri="{9D8B030D-6E8A-4147-A177-3AD203B41FA5}">
                          <a16:colId xmlns="" xmlns:a16="http://schemas.microsoft.com/office/drawing/2014/main" val="2116635730"/>
                        </a:ext>
                      </a:extLst>
                    </a:gridCol>
                    <a:gridCol w="3988718">
                      <a:extLst>
                        <a:ext uri="{9D8B030D-6E8A-4147-A177-3AD203B41FA5}">
                          <a16:colId xmlns="" xmlns:a16="http://schemas.microsoft.com/office/drawing/2014/main" val="188670173"/>
                        </a:ext>
                      </a:extLst>
                    </a:gridCol>
                  </a:tblGrid>
                  <a:tr h="202763">
                    <a:tc>
                      <a:txBody>
                        <a:bodyPr/>
                        <a:lstStyle/>
                        <a:p>
                          <a:pPr marL="0" marR="0" algn="ctr">
                            <a:lnSpc>
                              <a:spcPct val="115000"/>
                            </a:lnSpc>
                            <a:spcBef>
                              <a:spcPts val="0"/>
                            </a:spcBef>
                            <a:spcAft>
                              <a:spcPts val="300"/>
                            </a:spcAft>
                          </a:pPr>
                          <a:r>
                            <a:rPr lang="en-US" sz="1100" dirty="0">
                              <a:effectLst/>
                            </a:rPr>
                            <a:t>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a:effectLst/>
                            </a:rPr>
                            <a:t>Name</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Approximation</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a:effectLst/>
                            </a:rPr>
                            <a:t>Formula</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217969765"/>
                      </a:ext>
                    </a:extLst>
                  </a:tr>
                  <a:tr h="608288">
                    <a:tc>
                      <a:txBody>
                        <a:bodyPr/>
                        <a:lstStyle/>
                        <a:p>
                          <a:pPr marL="0" marR="0" algn="ctr">
                            <a:lnSpc>
                              <a:spcPct val="115000"/>
                            </a:lnSpc>
                            <a:spcBef>
                              <a:spcPts val="0"/>
                            </a:spcBef>
                            <a:spcAft>
                              <a:spcPts val="300"/>
                            </a:spcAft>
                          </a:pPr>
                          <a:r>
                            <a:rPr lang="en-US" sz="1100" dirty="0">
                              <a:effectLst/>
                            </a:rPr>
                            <a:t>BNDVI</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Blue Normalized Difference Vegetation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Sensitive to chlorophyll content</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a:effectLst/>
                                        <a:latin typeface="Cambria Math" panose="02040503050406030204" pitchFamily="18" charset="0"/>
                                      </a:rPr>
                                    </m:ctrlPr>
                                  </m:fPr>
                                  <m:num>
                                    <m:r>
                                      <a:rPr lang="en-US" sz="1100">
                                        <a:effectLst/>
                                        <a:latin typeface="Cambria Math" panose="02040503050406030204" pitchFamily="18" charset="0"/>
                                      </a:rPr>
                                      <m:t>𝑁𝐼𝑅</m:t>
                                    </m:r>
                                    <m:r>
                                      <a:rPr lang="en-US" sz="1100">
                                        <a:effectLst/>
                                        <a:latin typeface="Cambria Math" panose="02040503050406030204" pitchFamily="18" charset="0"/>
                                      </a:rPr>
                                      <m:t>−</m:t>
                                    </m:r>
                                    <m:r>
                                      <a:rPr lang="en-US" sz="1100">
                                        <a:effectLst/>
                                        <a:latin typeface="Cambria Math" panose="02040503050406030204" pitchFamily="18" charset="0"/>
                                      </a:rPr>
                                      <m:t>𝐵𝑙𝑢𝑒</m:t>
                                    </m:r>
                                  </m:num>
                                  <m:den>
                                    <m:r>
                                      <a:rPr lang="en-US" sz="1100">
                                        <a:effectLst/>
                                        <a:latin typeface="Cambria Math" panose="02040503050406030204" pitchFamily="18" charset="0"/>
                                      </a:rPr>
                                      <m:t>𝑁𝐼𝑅</m:t>
                                    </m:r>
                                    <m:r>
                                      <a:rPr lang="en-US" sz="1100">
                                        <a:effectLst/>
                                        <a:latin typeface="Cambria Math" panose="02040503050406030204" pitchFamily="18" charset="0"/>
                                      </a:rPr>
                                      <m:t>+</m:t>
                                    </m:r>
                                    <m:r>
                                      <a:rPr lang="en-US" sz="1100">
                                        <a:effectLst/>
                                        <a:latin typeface="Cambria Math" panose="02040503050406030204" pitchFamily="18" charset="0"/>
                                      </a:rPr>
                                      <m:t>𝐵𝑙𝑢𝑒</m:t>
                                    </m:r>
                                  </m:den>
                                </m:f>
                              </m:oMath>
                            </m:oMathPara>
                          </a14:m>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783145843"/>
                      </a:ext>
                    </a:extLst>
                  </a:tr>
                  <a:tr h="1138120">
                    <a:tc>
                      <a:txBody>
                        <a:bodyPr/>
                        <a:lstStyle/>
                        <a:p>
                          <a:pPr marL="0" marR="0" algn="ctr">
                            <a:lnSpc>
                              <a:spcPct val="115000"/>
                            </a:lnSpc>
                            <a:spcBef>
                              <a:spcPts val="0"/>
                            </a:spcBef>
                            <a:spcAft>
                              <a:spcPts val="300"/>
                            </a:spcAft>
                          </a:pPr>
                          <a:r>
                            <a:rPr lang="en-US" sz="1100">
                              <a:effectLst/>
                            </a:rPr>
                            <a:t>EVI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dirty="0">
                              <a:effectLst/>
                            </a:rPr>
                            <a:t>Enhanced Vegetation 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Doesn’t saturate as rapidly as NDVI in dense vegetation, photosynthesis and plant transpiration, LAI</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r>
                                  <a:rPr lang="en-US" sz="1100">
                                    <a:effectLst/>
                                    <a:latin typeface="Cambria Math" panose="02040503050406030204" pitchFamily="18" charset="0"/>
                                  </a:rPr>
                                  <m:t>2.5×</m:t>
                                </m:r>
                                <m:f>
                                  <m:fPr>
                                    <m:ctrlPr>
                                      <a:rPr lang="en-US" sz="1100" i="1">
                                        <a:effectLst/>
                                        <a:latin typeface="Cambria Math" panose="02040503050406030204" pitchFamily="18" charset="0"/>
                                      </a:rPr>
                                    </m:ctrlPr>
                                  </m:fPr>
                                  <m:num>
                                    <m:r>
                                      <a:rPr lang="en-US" sz="1100">
                                        <a:effectLst/>
                                        <a:latin typeface="Cambria Math" panose="02040503050406030204" pitchFamily="18" charset="0"/>
                                      </a:rPr>
                                      <m:t>𝑁𝐼𝑅</m:t>
                                    </m:r>
                                    <m:r>
                                      <a:rPr lang="en-US" sz="1100">
                                        <a:effectLst/>
                                        <a:latin typeface="Cambria Math" panose="02040503050406030204" pitchFamily="18" charset="0"/>
                                      </a:rPr>
                                      <m:t>−</m:t>
                                    </m:r>
                                    <m:r>
                                      <a:rPr lang="en-US" sz="1100">
                                        <a:effectLst/>
                                        <a:latin typeface="Cambria Math" panose="02040503050406030204" pitchFamily="18" charset="0"/>
                                      </a:rPr>
                                      <m:t>𝑅𝑒𝑑</m:t>
                                    </m:r>
                                  </m:num>
                                  <m:den>
                                    <m:r>
                                      <a:rPr lang="en-US" sz="1100">
                                        <a:effectLst/>
                                        <a:latin typeface="Cambria Math" panose="02040503050406030204" pitchFamily="18" charset="0"/>
                                      </a:rPr>
                                      <m:t>1+</m:t>
                                    </m:r>
                                    <m:r>
                                      <a:rPr lang="en-US" sz="1100">
                                        <a:effectLst/>
                                        <a:latin typeface="Cambria Math" panose="02040503050406030204" pitchFamily="18" charset="0"/>
                                      </a:rPr>
                                      <m:t>𝑁𝐼𝑅</m:t>
                                    </m:r>
                                    <m:r>
                                      <a:rPr lang="en-US" sz="1100">
                                        <a:effectLst/>
                                        <a:latin typeface="Cambria Math" panose="02040503050406030204" pitchFamily="18" charset="0"/>
                                      </a:rPr>
                                      <m:t>+(6∗</m:t>
                                    </m:r>
                                    <m:r>
                                      <a:rPr lang="en-US" sz="1100">
                                        <a:effectLst/>
                                        <a:latin typeface="Cambria Math" panose="02040503050406030204" pitchFamily="18" charset="0"/>
                                      </a:rPr>
                                      <m:t>𝑅𝑒𝑑</m:t>
                                    </m:r>
                                    <m:r>
                                      <a:rPr lang="en-US" sz="1100">
                                        <a:effectLst/>
                                        <a:latin typeface="Cambria Math" panose="02040503050406030204" pitchFamily="18" charset="0"/>
                                      </a:rPr>
                                      <m:t>−7.5∗</m:t>
                                    </m:r>
                                    <m:r>
                                      <a:rPr lang="en-US" sz="1100">
                                        <a:effectLst/>
                                        <a:latin typeface="Cambria Math" panose="02040503050406030204" pitchFamily="18" charset="0"/>
                                      </a:rPr>
                                      <m:t>𝐵𝑙𝑢𝑒</m:t>
                                    </m:r>
                                    <m:r>
                                      <a:rPr lang="en-US" sz="1100">
                                        <a:effectLst/>
                                        <a:latin typeface="Cambria Math" panose="02040503050406030204" pitchFamily="18" charset="0"/>
                                      </a:rPr>
                                      <m:t>)</m:t>
                                    </m:r>
                                  </m:den>
                                </m:f>
                              </m:oMath>
                            </m:oMathPara>
                          </a14:m>
                          <a:endParaRPr lang="en-US" sz="1100" dirty="0">
                            <a:effectLst/>
                          </a:endParaRPr>
                        </a:p>
                        <a:p>
                          <a:pPr marL="0" marR="0" algn="ctr">
                            <a:lnSpc>
                              <a:spcPct val="115000"/>
                            </a:lnSpc>
                            <a:spcBef>
                              <a:spcPts val="0"/>
                            </a:spcBef>
                            <a:spcAft>
                              <a:spcPts val="300"/>
                            </a:spcAft>
                          </a:pPr>
                          <a:r>
                            <a:rPr lang="en-US" sz="1100" dirty="0">
                              <a:effectLst/>
                            </a:rPr>
                            <a:t>Range: 0 - 1</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3818913408"/>
                      </a:ext>
                    </a:extLst>
                  </a:tr>
                  <a:tr h="419617">
                    <a:tc>
                      <a:txBody>
                        <a:bodyPr/>
                        <a:lstStyle/>
                        <a:p>
                          <a:pPr marL="0" marR="0" algn="ctr">
                            <a:lnSpc>
                              <a:spcPct val="115000"/>
                            </a:lnSpc>
                            <a:spcBef>
                              <a:spcPts val="0"/>
                            </a:spcBef>
                            <a:spcAft>
                              <a:spcPts val="300"/>
                            </a:spcAft>
                          </a:pPr>
                          <a:r>
                            <a:rPr lang="en-US" sz="1100">
                              <a:effectLst/>
                            </a:rPr>
                            <a:t>SR or RVI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dirty="0">
                              <a:effectLst/>
                            </a:rPr>
                            <a:t>Simple Ratio/Ratio Vegetation 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Biomass, LAI, cover</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a:effectLst/>
                                        <a:latin typeface="Cambria Math" panose="02040503050406030204" pitchFamily="18" charset="0"/>
                                      </a:rPr>
                                    </m:ctrlPr>
                                  </m:fPr>
                                  <m:num>
                                    <m:r>
                                      <a:rPr lang="en-US" sz="1100">
                                        <a:effectLst/>
                                        <a:latin typeface="Cambria Math" panose="02040503050406030204" pitchFamily="18" charset="0"/>
                                      </a:rPr>
                                      <m:t>𝑁𝐼𝑅</m:t>
                                    </m:r>
                                  </m:num>
                                  <m:den>
                                    <m:r>
                                      <a:rPr lang="en-US" sz="1100">
                                        <a:effectLst/>
                                        <a:latin typeface="Cambria Math" panose="02040503050406030204" pitchFamily="18" charset="0"/>
                                      </a:rPr>
                                      <m:t>𝑅𝑒𝑑</m:t>
                                    </m:r>
                                  </m:den>
                                </m:f>
                              </m:oMath>
                            </m:oMathPara>
                          </a14:m>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431213713"/>
                      </a:ext>
                    </a:extLst>
                  </a:tr>
                  <a:tr h="608288">
                    <a:tc>
                      <a:txBody>
                        <a:bodyPr/>
                        <a:lstStyle/>
                        <a:p>
                          <a:pPr marL="0" marR="0" algn="ctr">
                            <a:lnSpc>
                              <a:spcPct val="115000"/>
                            </a:lnSpc>
                            <a:spcBef>
                              <a:spcPts val="0"/>
                            </a:spcBef>
                            <a:spcAft>
                              <a:spcPts val="300"/>
                            </a:spcAft>
                          </a:pPr>
                          <a:r>
                            <a:rPr lang="en-US" sz="1100" dirty="0">
                              <a:effectLst/>
                            </a:rPr>
                            <a:t>NPCI</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dirty="0">
                              <a:effectLst/>
                            </a:rPr>
                            <a:t>Normalized Pigment Chlorophyll Ratio 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Leaf chlorophyll</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a:effectLst/>
                                        <a:latin typeface="Cambria Math" panose="02040503050406030204" pitchFamily="18" charset="0"/>
                                      </a:rPr>
                                    </m:ctrlPr>
                                  </m:fPr>
                                  <m:num>
                                    <m:r>
                                      <a:rPr lang="en-US" sz="1100">
                                        <a:effectLst/>
                                        <a:latin typeface="Cambria Math" panose="02040503050406030204" pitchFamily="18" charset="0"/>
                                      </a:rPr>
                                      <m:t>𝑅𝑒𝑑</m:t>
                                    </m:r>
                                    <m:r>
                                      <a:rPr lang="en-US" sz="1100">
                                        <a:effectLst/>
                                        <a:latin typeface="Cambria Math" panose="02040503050406030204" pitchFamily="18" charset="0"/>
                                      </a:rPr>
                                      <m:t>−</m:t>
                                    </m:r>
                                    <m:r>
                                      <a:rPr lang="en-US" sz="1100">
                                        <a:effectLst/>
                                        <a:latin typeface="Cambria Math" panose="02040503050406030204" pitchFamily="18" charset="0"/>
                                      </a:rPr>
                                      <m:t>𝐵𝑙𝑢𝑒</m:t>
                                    </m:r>
                                  </m:num>
                                  <m:den>
                                    <m:r>
                                      <a:rPr lang="en-US" sz="1100">
                                        <a:effectLst/>
                                        <a:latin typeface="Cambria Math" panose="02040503050406030204" pitchFamily="18" charset="0"/>
                                      </a:rPr>
                                      <m:t>𝑅𝑒𝑑</m:t>
                                    </m:r>
                                    <m:r>
                                      <a:rPr lang="en-US" sz="1100">
                                        <a:effectLst/>
                                        <a:latin typeface="Cambria Math" panose="02040503050406030204" pitchFamily="18" charset="0"/>
                                      </a:rPr>
                                      <m:t>+</m:t>
                                    </m:r>
                                    <m:r>
                                      <a:rPr lang="en-US" sz="1100">
                                        <a:effectLst/>
                                        <a:latin typeface="Cambria Math" panose="02040503050406030204" pitchFamily="18" charset="0"/>
                                      </a:rPr>
                                      <m:t>𝐵𝑙𝑢𝑒</m:t>
                                    </m:r>
                                  </m:den>
                                </m:f>
                              </m:oMath>
                            </m:oMathPara>
                          </a14:m>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520937390"/>
                      </a:ext>
                    </a:extLst>
                  </a:tr>
                  <a:tr h="419818">
                    <a:tc>
                      <a:txBody>
                        <a:bodyPr/>
                        <a:lstStyle/>
                        <a:p>
                          <a:pPr marL="0" marR="0" algn="ctr">
                            <a:lnSpc>
                              <a:spcPct val="115000"/>
                            </a:lnSpc>
                            <a:spcBef>
                              <a:spcPts val="0"/>
                            </a:spcBef>
                            <a:spcAft>
                              <a:spcPts val="300"/>
                            </a:spcAft>
                          </a:pPr>
                          <a:r>
                            <a:rPr lang="en-US" sz="1100">
                              <a:effectLst/>
                            </a:rPr>
                            <a:t>GCI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Green Chlorophyll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Leaf chlorophyll</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a:effectLst/>
                                        <a:latin typeface="Cambria Math" panose="02040503050406030204" pitchFamily="18" charset="0"/>
                                      </a:rPr>
                                    </m:ctrlPr>
                                  </m:fPr>
                                  <m:num>
                                    <m:r>
                                      <a:rPr lang="en-US" sz="1100">
                                        <a:effectLst/>
                                        <a:latin typeface="Cambria Math" panose="02040503050406030204" pitchFamily="18" charset="0"/>
                                      </a:rPr>
                                      <m:t>𝑁𝐼𝑅</m:t>
                                    </m:r>
                                  </m:num>
                                  <m:den>
                                    <m:r>
                                      <a:rPr lang="en-US" sz="1100">
                                        <a:effectLst/>
                                        <a:latin typeface="Cambria Math" panose="02040503050406030204" pitchFamily="18" charset="0"/>
                                      </a:rPr>
                                      <m:t>𝐺𝑟𝑒𝑒𝑛</m:t>
                                    </m:r>
                                  </m:den>
                                </m:f>
                                <m:r>
                                  <a:rPr lang="en-US" sz="1100">
                                    <a:effectLst/>
                                    <a:latin typeface="Cambria Math" panose="02040503050406030204" pitchFamily="18" charset="0"/>
                                  </a:rPr>
                                  <m:t>−1</m:t>
                                </m:r>
                              </m:oMath>
                            </m:oMathPara>
                          </a14:m>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3555559774"/>
                      </a:ext>
                    </a:extLst>
                  </a:tr>
                  <a:tr h="455214">
                    <a:tc>
                      <a:txBody>
                        <a:bodyPr/>
                        <a:lstStyle/>
                        <a:p>
                          <a:pPr marL="0" marR="0" algn="ctr">
                            <a:lnSpc>
                              <a:spcPct val="115000"/>
                            </a:lnSpc>
                            <a:spcBef>
                              <a:spcPts val="0"/>
                            </a:spcBef>
                            <a:spcAft>
                              <a:spcPts val="300"/>
                            </a:spcAft>
                          </a:pPr>
                          <a:r>
                            <a:rPr lang="en-US" sz="1100">
                              <a:effectLst/>
                            </a:rPr>
                            <a:t>RECI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dirty="0">
                              <a:effectLst/>
                            </a:rPr>
                            <a:t>Red Edge Chlorophyll 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Leaf chlorophyll</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a:effectLst/>
                                        <a:latin typeface="Cambria Math" panose="02040503050406030204" pitchFamily="18" charset="0"/>
                                      </a:rPr>
                                    </m:ctrlPr>
                                  </m:fPr>
                                  <m:num>
                                    <m:r>
                                      <a:rPr lang="en-US" sz="1100">
                                        <a:effectLst/>
                                        <a:latin typeface="Cambria Math" panose="02040503050406030204" pitchFamily="18" charset="0"/>
                                      </a:rPr>
                                      <m:t>𝑁𝐼𝑅</m:t>
                                    </m:r>
                                  </m:num>
                                  <m:den>
                                    <m:r>
                                      <a:rPr lang="en-US" sz="1100">
                                        <a:effectLst/>
                                        <a:latin typeface="Cambria Math" panose="02040503050406030204" pitchFamily="18" charset="0"/>
                                      </a:rPr>
                                      <m:t>𝑅𝑒𝑑</m:t>
                                    </m:r>
                                    <m:r>
                                      <a:rPr lang="en-US" sz="1100">
                                        <a:effectLst/>
                                        <a:latin typeface="Cambria Math" panose="02040503050406030204" pitchFamily="18" charset="0"/>
                                      </a:rPr>
                                      <m:t> </m:t>
                                    </m:r>
                                    <m:r>
                                      <a:rPr lang="en-US" sz="1100">
                                        <a:effectLst/>
                                        <a:latin typeface="Cambria Math" panose="02040503050406030204" pitchFamily="18" charset="0"/>
                                      </a:rPr>
                                      <m:t>𝐸𝑑𝑔𝑒</m:t>
                                    </m:r>
                                  </m:den>
                                </m:f>
                                <m:r>
                                  <a:rPr lang="en-US" sz="1100">
                                    <a:effectLst/>
                                    <a:latin typeface="Cambria Math" panose="02040503050406030204" pitchFamily="18" charset="0"/>
                                  </a:rPr>
                                  <m:t>−1</m:t>
                                </m:r>
                              </m:oMath>
                            </m:oMathPara>
                          </a14:m>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3267690133"/>
                      </a:ext>
                    </a:extLst>
                  </a:tr>
                  <a:tr h="423691">
                    <a:tc>
                      <a:txBody>
                        <a:bodyPr/>
                        <a:lstStyle/>
                        <a:p>
                          <a:pPr marL="0" marR="0" algn="ctr">
                            <a:lnSpc>
                              <a:spcPct val="115000"/>
                            </a:lnSpc>
                            <a:spcBef>
                              <a:spcPts val="0"/>
                            </a:spcBef>
                            <a:spcAft>
                              <a:spcPts val="300"/>
                            </a:spcAft>
                          </a:pPr>
                          <a:r>
                            <a:rPr lang="en-US" sz="1100">
                              <a:effectLst/>
                            </a:rPr>
                            <a:t>PSRI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Plant Senescence Reflectance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Plant senescence</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a:effectLst/>
                                        <a:latin typeface="Cambria Math" panose="02040503050406030204" pitchFamily="18" charset="0"/>
                                      </a:rPr>
                                    </m:ctrlPr>
                                  </m:fPr>
                                  <m:num>
                                    <m:r>
                                      <a:rPr lang="en-US" sz="1100">
                                        <a:effectLst/>
                                        <a:latin typeface="Cambria Math" panose="02040503050406030204" pitchFamily="18" charset="0"/>
                                      </a:rPr>
                                      <m:t>𝑅𝑒𝑑</m:t>
                                    </m:r>
                                    <m:r>
                                      <a:rPr lang="en-US" sz="1100">
                                        <a:effectLst/>
                                        <a:latin typeface="Cambria Math" panose="02040503050406030204" pitchFamily="18" charset="0"/>
                                      </a:rPr>
                                      <m:t>−</m:t>
                                    </m:r>
                                    <m:r>
                                      <a:rPr lang="en-US" sz="1100">
                                        <a:effectLst/>
                                        <a:latin typeface="Cambria Math" panose="02040503050406030204" pitchFamily="18" charset="0"/>
                                      </a:rPr>
                                      <m:t>𝐺𝑟𝑒𝑒𝑛</m:t>
                                    </m:r>
                                  </m:num>
                                  <m:den>
                                    <m:r>
                                      <a:rPr lang="en-US" sz="1100">
                                        <a:effectLst/>
                                        <a:latin typeface="Cambria Math" panose="02040503050406030204" pitchFamily="18" charset="0"/>
                                      </a:rPr>
                                      <m:t>𝑁𝐼𝑅</m:t>
                                    </m:r>
                                  </m:den>
                                </m:f>
                              </m:oMath>
                            </m:oMathPara>
                          </a14:m>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181499644"/>
                      </a:ext>
                    </a:extLst>
                  </a:tr>
                  <a:tr h="553730">
                    <a:tc>
                      <a:txBody>
                        <a:bodyPr/>
                        <a:lstStyle/>
                        <a:p>
                          <a:pPr marL="0" marR="0" algn="ctr">
                            <a:lnSpc>
                              <a:spcPct val="115000"/>
                            </a:lnSpc>
                            <a:spcBef>
                              <a:spcPts val="0"/>
                            </a:spcBef>
                            <a:spcAft>
                              <a:spcPts val="300"/>
                            </a:spcAft>
                          </a:pPr>
                          <a:r>
                            <a:rPr lang="en-US" sz="1100">
                              <a:effectLst/>
                            </a:rPr>
                            <a:t>MSAVI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Modified Soil Adjusted Vegetation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Reduces noise from soil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a:effectLst/>
                                        <a:latin typeface="Cambria Math" panose="02040503050406030204" pitchFamily="18" charset="0"/>
                                      </a:rPr>
                                    </m:ctrlPr>
                                  </m:fPr>
                                  <m:num>
                                    <m:r>
                                      <a:rPr lang="en-US" sz="1100">
                                        <a:effectLst/>
                                        <a:latin typeface="Cambria Math" panose="02040503050406030204" pitchFamily="18" charset="0"/>
                                      </a:rPr>
                                      <m:t>2×</m:t>
                                    </m:r>
                                    <m:r>
                                      <a:rPr lang="en-US" sz="1100">
                                        <a:effectLst/>
                                        <a:latin typeface="Cambria Math" panose="02040503050406030204" pitchFamily="18" charset="0"/>
                                      </a:rPr>
                                      <m:t>𝑁𝐼𝑅</m:t>
                                    </m:r>
                                    <m:r>
                                      <a:rPr lang="en-US" sz="1100">
                                        <a:effectLst/>
                                        <a:latin typeface="Cambria Math" panose="02040503050406030204" pitchFamily="18" charset="0"/>
                                      </a:rPr>
                                      <m:t>+1−</m:t>
                                    </m:r>
                                    <m:sSup>
                                      <m:sSupPr>
                                        <m:ctrlPr>
                                          <a:rPr lang="en-US" sz="1100" i="1">
                                            <a:effectLst/>
                                            <a:latin typeface="Cambria Math" panose="02040503050406030204" pitchFamily="18" charset="0"/>
                                          </a:rPr>
                                        </m:ctrlPr>
                                      </m:sSupPr>
                                      <m:e>
                                        <m:r>
                                          <a:rPr lang="en-US" sz="1100">
                                            <a:effectLst/>
                                            <a:latin typeface="Cambria Math" panose="02040503050406030204" pitchFamily="18" charset="0"/>
                                          </a:rPr>
                                          <m:t>(</m:t>
                                        </m:r>
                                        <m:d>
                                          <m:dPr>
                                            <m:ctrlPr>
                                              <a:rPr lang="en-US" sz="1100" i="1">
                                                <a:effectLst/>
                                                <a:latin typeface="Cambria Math" panose="02040503050406030204" pitchFamily="18" charset="0"/>
                                              </a:rPr>
                                            </m:ctrlPr>
                                          </m:dPr>
                                          <m:e>
                                            <m:r>
                                              <a:rPr lang="en-US" sz="1100">
                                                <a:effectLst/>
                                                <a:latin typeface="Cambria Math" panose="02040503050406030204" pitchFamily="18" charset="0"/>
                                              </a:rPr>
                                              <m:t>2×</m:t>
                                            </m:r>
                                            <m:r>
                                              <a:rPr lang="en-US" sz="1100">
                                                <a:effectLst/>
                                                <a:latin typeface="Cambria Math" panose="02040503050406030204" pitchFamily="18" charset="0"/>
                                              </a:rPr>
                                              <m:t>𝑁𝐼𝑅</m:t>
                                            </m:r>
                                            <m:r>
                                              <a:rPr lang="en-US" sz="1100">
                                                <a:effectLst/>
                                                <a:latin typeface="Cambria Math" panose="02040503050406030204" pitchFamily="18" charset="0"/>
                                              </a:rPr>
                                              <m:t>+1</m:t>
                                            </m:r>
                                          </m:e>
                                        </m:d>
                                      </m:e>
                                      <m:sup>
                                        <m:r>
                                          <a:rPr lang="en-US" sz="1100">
                                            <a:effectLst/>
                                            <a:latin typeface="Cambria Math" panose="02040503050406030204" pitchFamily="18" charset="0"/>
                                          </a:rPr>
                                          <m:t>2</m:t>
                                        </m:r>
                                      </m:sup>
                                    </m:sSup>
                                    <m:r>
                                      <a:rPr lang="en-US" sz="1100">
                                        <a:effectLst/>
                                        <a:latin typeface="Cambria Math" panose="02040503050406030204" pitchFamily="18" charset="0"/>
                                      </a:rPr>
                                      <m:t>−8×</m:t>
                                    </m:r>
                                    <m:sSup>
                                      <m:sSupPr>
                                        <m:ctrlPr>
                                          <a:rPr lang="en-US" sz="1100" i="1">
                                            <a:effectLst/>
                                            <a:latin typeface="Cambria Math" panose="02040503050406030204" pitchFamily="18" charset="0"/>
                                          </a:rPr>
                                        </m:ctrlPr>
                                      </m:sSupPr>
                                      <m:e>
                                        <m:r>
                                          <a:rPr lang="en-US" sz="1100">
                                            <a:effectLst/>
                                            <a:latin typeface="Cambria Math" panose="02040503050406030204" pitchFamily="18" charset="0"/>
                                          </a:rPr>
                                          <m:t>(</m:t>
                                        </m:r>
                                        <m:r>
                                          <a:rPr lang="en-US" sz="1100">
                                            <a:effectLst/>
                                            <a:latin typeface="Cambria Math" panose="02040503050406030204" pitchFamily="18" charset="0"/>
                                          </a:rPr>
                                          <m:t>𝑁𝐼𝑅</m:t>
                                        </m:r>
                                        <m:r>
                                          <a:rPr lang="en-US" sz="1100">
                                            <a:effectLst/>
                                            <a:latin typeface="Cambria Math" panose="02040503050406030204" pitchFamily="18" charset="0"/>
                                          </a:rPr>
                                          <m:t>−</m:t>
                                        </m:r>
                                        <m:r>
                                          <a:rPr lang="en-US" sz="1100">
                                            <a:effectLst/>
                                            <a:latin typeface="Cambria Math" panose="02040503050406030204" pitchFamily="18" charset="0"/>
                                          </a:rPr>
                                          <m:t>𝑅𝑒𝑑</m:t>
                                        </m:r>
                                        <m:r>
                                          <a:rPr lang="en-US" sz="1100">
                                            <a:effectLst/>
                                            <a:latin typeface="Cambria Math" panose="02040503050406030204" pitchFamily="18" charset="0"/>
                                          </a:rPr>
                                          <m:t>))</m:t>
                                        </m:r>
                                      </m:e>
                                      <m:sup>
                                        <m:f>
                                          <m:fPr>
                                            <m:type m:val="skw"/>
                                            <m:ctrlPr>
                                              <a:rPr lang="en-US" sz="1100" i="1">
                                                <a:effectLst/>
                                                <a:latin typeface="Cambria Math" panose="02040503050406030204" pitchFamily="18" charset="0"/>
                                              </a:rPr>
                                            </m:ctrlPr>
                                          </m:fPr>
                                          <m:num>
                                            <m:r>
                                              <a:rPr lang="en-US" sz="1100">
                                                <a:effectLst/>
                                                <a:latin typeface="Cambria Math" panose="02040503050406030204" pitchFamily="18" charset="0"/>
                                              </a:rPr>
                                              <m:t>1</m:t>
                                            </m:r>
                                          </m:num>
                                          <m:den>
                                            <m:r>
                                              <a:rPr lang="en-US" sz="1100">
                                                <a:effectLst/>
                                                <a:latin typeface="Cambria Math" panose="02040503050406030204" pitchFamily="18" charset="0"/>
                                              </a:rPr>
                                              <m:t>2</m:t>
                                            </m:r>
                                          </m:den>
                                        </m:f>
                                      </m:sup>
                                    </m:sSup>
                                  </m:num>
                                  <m:den>
                                    <m:r>
                                      <a:rPr lang="en-US" sz="1100">
                                        <a:effectLst/>
                                        <a:latin typeface="Cambria Math" panose="02040503050406030204" pitchFamily="18" charset="0"/>
                                      </a:rPr>
                                      <m:t>2</m:t>
                                    </m:r>
                                  </m:den>
                                </m:f>
                              </m:oMath>
                            </m:oMathPara>
                          </a14:m>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4246420586"/>
                      </a:ext>
                    </a:extLst>
                  </a:tr>
                  <a:tr h="811050">
                    <a:tc>
                      <a:txBody>
                        <a:bodyPr/>
                        <a:lstStyle/>
                        <a:p>
                          <a:pPr marL="0" marR="0" algn="ctr">
                            <a:lnSpc>
                              <a:spcPct val="115000"/>
                            </a:lnSpc>
                            <a:spcBef>
                              <a:spcPts val="0"/>
                            </a:spcBef>
                            <a:spcAft>
                              <a:spcPts val="300"/>
                            </a:spcAft>
                          </a:pPr>
                          <a:r>
                            <a:rPr lang="en-US" sz="1100" dirty="0">
                              <a:effectLst/>
                            </a:rPr>
                            <a:t>ENDVI</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dirty="0">
                              <a:effectLst/>
                            </a:rPr>
                            <a:t>Enhanced Normalized Difference Vegetation 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Improvement on NDVI by including plant reflectance of green band</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f>
                                  <m:fPr>
                                    <m:ctrlPr>
                                      <a:rPr lang="en-US" sz="1100" i="1">
                                        <a:effectLst/>
                                        <a:latin typeface="Cambria Math" panose="02040503050406030204" pitchFamily="18" charset="0"/>
                                      </a:rPr>
                                    </m:ctrlPr>
                                  </m:fPr>
                                  <m:num>
                                    <m:r>
                                      <a:rPr lang="en-US" sz="1100">
                                        <a:effectLst/>
                                        <a:latin typeface="Cambria Math" panose="02040503050406030204" pitchFamily="18" charset="0"/>
                                      </a:rPr>
                                      <m:t>𝑁𝐼𝑅</m:t>
                                    </m:r>
                                    <m:r>
                                      <a:rPr lang="en-US" sz="1100">
                                        <a:effectLst/>
                                        <a:latin typeface="Cambria Math" panose="02040503050406030204" pitchFamily="18" charset="0"/>
                                      </a:rPr>
                                      <m:t>+</m:t>
                                    </m:r>
                                    <m:r>
                                      <a:rPr lang="en-US" sz="1100">
                                        <a:effectLst/>
                                        <a:latin typeface="Cambria Math" panose="02040503050406030204" pitchFamily="18" charset="0"/>
                                      </a:rPr>
                                      <m:t>𝐺𝑟𝑒𝑒𝑛</m:t>
                                    </m:r>
                                    <m:r>
                                      <a:rPr lang="en-US" sz="1100">
                                        <a:effectLst/>
                                        <a:latin typeface="Cambria Math" panose="02040503050406030204" pitchFamily="18" charset="0"/>
                                      </a:rPr>
                                      <m:t>−2×</m:t>
                                    </m:r>
                                    <m:r>
                                      <a:rPr lang="en-US" sz="1100">
                                        <a:effectLst/>
                                        <a:latin typeface="Cambria Math" panose="02040503050406030204" pitchFamily="18" charset="0"/>
                                      </a:rPr>
                                      <m:t>𝐵𝑙𝑢𝑒</m:t>
                                    </m:r>
                                  </m:num>
                                  <m:den>
                                    <m:r>
                                      <a:rPr lang="en-US" sz="1100">
                                        <a:effectLst/>
                                        <a:latin typeface="Cambria Math" panose="02040503050406030204" pitchFamily="18" charset="0"/>
                                      </a:rPr>
                                      <m:t>𝑁𝐼𝑅</m:t>
                                    </m:r>
                                    <m:r>
                                      <a:rPr lang="en-US" sz="1100">
                                        <a:effectLst/>
                                        <a:latin typeface="Cambria Math" panose="02040503050406030204" pitchFamily="18" charset="0"/>
                                      </a:rPr>
                                      <m:t>+</m:t>
                                    </m:r>
                                    <m:r>
                                      <a:rPr lang="en-US" sz="1100">
                                        <a:effectLst/>
                                        <a:latin typeface="Cambria Math" panose="02040503050406030204" pitchFamily="18" charset="0"/>
                                      </a:rPr>
                                      <m:t>𝐺𝑟𝑒𝑒𝑛</m:t>
                                    </m:r>
                                    <m:r>
                                      <a:rPr lang="en-US" sz="1100">
                                        <a:effectLst/>
                                        <a:latin typeface="Cambria Math" panose="02040503050406030204" pitchFamily="18" charset="0"/>
                                      </a:rPr>
                                      <m:t>+2×</m:t>
                                    </m:r>
                                    <m:r>
                                      <a:rPr lang="en-US" sz="1100">
                                        <a:effectLst/>
                                        <a:latin typeface="Cambria Math" panose="02040503050406030204" pitchFamily="18" charset="0"/>
                                      </a:rPr>
                                      <m:t>𝐵𝑙𝑢𝑒</m:t>
                                    </m:r>
                                  </m:den>
                                </m:f>
                              </m:oMath>
                            </m:oMathPara>
                          </a14:m>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3400878384"/>
                      </a:ext>
                    </a:extLst>
                  </a:tr>
                  <a:tr h="648360">
                    <a:tc>
                      <a:txBody>
                        <a:bodyPr/>
                        <a:lstStyle/>
                        <a:p>
                          <a:pPr marL="0" marR="0" algn="ctr">
                            <a:lnSpc>
                              <a:spcPct val="115000"/>
                            </a:lnSpc>
                            <a:spcBef>
                              <a:spcPts val="0"/>
                            </a:spcBef>
                            <a:spcAft>
                              <a:spcPts val="300"/>
                            </a:spcAft>
                          </a:pPr>
                          <a:r>
                            <a:rPr lang="en-US" sz="1100">
                              <a:effectLst/>
                            </a:rPr>
                            <a:t>LAI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Leaf Area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Estimate of LAI using EVI</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r>
                                  <a:rPr lang="en-US" sz="1100">
                                    <a:effectLst/>
                                    <a:latin typeface="Cambria Math" panose="02040503050406030204" pitchFamily="18" charset="0"/>
                                  </a:rPr>
                                  <m:t>3.618×</m:t>
                                </m:r>
                                <m:r>
                                  <a:rPr lang="en-US" sz="1100">
                                    <a:effectLst/>
                                    <a:latin typeface="Cambria Math" panose="02040503050406030204" pitchFamily="18" charset="0"/>
                                  </a:rPr>
                                  <m:t>𝐸𝑉𝐼</m:t>
                                </m:r>
                                <m:r>
                                  <a:rPr lang="en-US" sz="1100">
                                    <a:effectLst/>
                                    <a:latin typeface="Cambria Math" panose="02040503050406030204" pitchFamily="18" charset="0"/>
                                  </a:rPr>
                                  <m:t>−0.118</m:t>
                                </m:r>
                              </m:oMath>
                            </m:oMathPara>
                          </a14:m>
                          <a:endParaRPr lang="en-US" sz="1100">
                            <a:effectLst/>
                          </a:endParaRPr>
                        </a:p>
                        <a:p>
                          <a:pPr marL="0" marR="0" algn="ctr">
                            <a:lnSpc>
                              <a:spcPct val="115000"/>
                            </a:lnSpc>
                            <a:spcBef>
                              <a:spcPts val="0"/>
                            </a:spcBef>
                            <a:spcAft>
                              <a:spcPts val="300"/>
                            </a:spcAft>
                          </a:pPr>
                          <a:r>
                            <a:rPr lang="en-US" sz="1100">
                              <a:effectLst/>
                            </a:rPr>
                            <a:t>Range: 0-3.5 but can exceed 3.5 with clouds or bright features</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1863556932"/>
                      </a:ext>
                    </a:extLst>
                  </a:tr>
                  <a:tr h="569060">
                    <a:tc>
                      <a:txBody>
                        <a:bodyPr/>
                        <a:lstStyle/>
                        <a:p>
                          <a:pPr marL="0" marR="0" algn="ctr">
                            <a:lnSpc>
                              <a:spcPct val="115000"/>
                            </a:lnSpc>
                            <a:spcBef>
                              <a:spcPts val="0"/>
                            </a:spcBef>
                            <a:spcAft>
                              <a:spcPts val="300"/>
                            </a:spcAft>
                          </a:pPr>
                          <a:r>
                            <a:rPr lang="en-US" sz="1100">
                              <a:effectLst/>
                            </a:rPr>
                            <a:t>GDVI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Green Difference Vegetation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Predict N requirements for Corn</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14:m>
                            <m:oMathPara xmlns:m="http://schemas.openxmlformats.org/officeDocument/2006/math">
                              <m:oMathParaPr>
                                <m:jc m:val="centerGroup"/>
                              </m:oMathParaPr>
                              <m:oMath xmlns:m="http://schemas.openxmlformats.org/officeDocument/2006/math">
                                <m:r>
                                  <a:rPr lang="en-US" sz="1100">
                                    <a:effectLst/>
                                    <a:latin typeface="Cambria Math" panose="02040503050406030204" pitchFamily="18" charset="0"/>
                                  </a:rPr>
                                  <m:t>𝑁𝐼𝑅</m:t>
                                </m:r>
                                <m:r>
                                  <a:rPr lang="en-US" sz="1100">
                                    <a:effectLst/>
                                    <a:latin typeface="Cambria Math" panose="02040503050406030204" pitchFamily="18" charset="0"/>
                                  </a:rPr>
                                  <m:t>−</m:t>
                                </m:r>
                                <m:r>
                                  <a:rPr lang="en-US" sz="1100">
                                    <a:effectLst/>
                                    <a:latin typeface="Cambria Math" panose="02040503050406030204" pitchFamily="18" charset="0"/>
                                  </a:rPr>
                                  <m:t>𝐺𝑟𝑒𝑒𝑛</m:t>
                                </m:r>
                              </m:oMath>
                            </m:oMathPara>
                          </a14:m>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 xmlns:a16="http://schemas.microsoft.com/office/drawing/2014/main" val="767932825"/>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855787408"/>
                  </p:ext>
                </p:extLst>
              </p:nvPr>
            </p:nvGraphicFramePr>
            <p:xfrm>
              <a:off x="1959430" y="1"/>
              <a:ext cx="8717279" cy="6857999"/>
            </p:xfrm>
            <a:graphic>
              <a:graphicData uri="http://schemas.openxmlformats.org/drawingml/2006/table">
                <a:tbl>
                  <a:tblPr firstRow="1" firstCol="1" bandRow="1">
                    <a:tableStyleId>{5C22544A-7EE6-4342-B048-85BDC9FD1C3A}</a:tableStyleId>
                  </a:tblPr>
                  <a:tblGrid>
                    <a:gridCol w="1237800">
                      <a:extLst>
                        <a:ext uri="{9D8B030D-6E8A-4147-A177-3AD203B41FA5}">
                          <a16:colId xmlns:a16="http://schemas.microsoft.com/office/drawing/2014/main" val="766198222"/>
                        </a:ext>
                      </a:extLst>
                    </a:gridCol>
                    <a:gridCol w="1896208">
                      <a:extLst>
                        <a:ext uri="{9D8B030D-6E8A-4147-A177-3AD203B41FA5}">
                          <a16:colId xmlns:a16="http://schemas.microsoft.com/office/drawing/2014/main" val="3176522599"/>
                        </a:ext>
                      </a:extLst>
                    </a:gridCol>
                    <a:gridCol w="1594553">
                      <a:extLst>
                        <a:ext uri="{9D8B030D-6E8A-4147-A177-3AD203B41FA5}">
                          <a16:colId xmlns:a16="http://schemas.microsoft.com/office/drawing/2014/main" val="2116635730"/>
                        </a:ext>
                      </a:extLst>
                    </a:gridCol>
                    <a:gridCol w="3988718">
                      <a:extLst>
                        <a:ext uri="{9D8B030D-6E8A-4147-A177-3AD203B41FA5}">
                          <a16:colId xmlns:a16="http://schemas.microsoft.com/office/drawing/2014/main" val="188670173"/>
                        </a:ext>
                      </a:extLst>
                    </a:gridCol>
                  </a:tblGrid>
                  <a:tr h="202763">
                    <a:tc>
                      <a:txBody>
                        <a:bodyPr/>
                        <a:lstStyle/>
                        <a:p>
                          <a:pPr marL="0" marR="0" algn="ctr">
                            <a:lnSpc>
                              <a:spcPct val="115000"/>
                            </a:lnSpc>
                            <a:spcBef>
                              <a:spcPts val="0"/>
                            </a:spcBef>
                            <a:spcAft>
                              <a:spcPts val="300"/>
                            </a:spcAft>
                          </a:pPr>
                          <a:r>
                            <a:rPr lang="en-US" sz="1100" dirty="0">
                              <a:effectLst/>
                            </a:rPr>
                            <a:t>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a:effectLst/>
                            </a:rPr>
                            <a:t>Name</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Approximation</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a:effectLst/>
                            </a:rPr>
                            <a:t>Formula</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extLst>
                      <a:ext uri="{0D108BD9-81ED-4DB2-BD59-A6C34878D82A}">
                        <a16:rowId xmlns:a16="http://schemas.microsoft.com/office/drawing/2014/main" val="217969765"/>
                      </a:ext>
                    </a:extLst>
                  </a:tr>
                  <a:tr h="608288">
                    <a:tc>
                      <a:txBody>
                        <a:bodyPr/>
                        <a:lstStyle/>
                        <a:p>
                          <a:pPr marL="0" marR="0" algn="ctr">
                            <a:lnSpc>
                              <a:spcPct val="115000"/>
                            </a:lnSpc>
                            <a:spcBef>
                              <a:spcPts val="0"/>
                            </a:spcBef>
                            <a:spcAft>
                              <a:spcPts val="300"/>
                            </a:spcAft>
                          </a:pPr>
                          <a:r>
                            <a:rPr lang="en-US" sz="1100" dirty="0">
                              <a:effectLst/>
                            </a:rPr>
                            <a:t>BNDVI</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Blue Normalized Difference Vegetation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Sensitive to chlorophyll content</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18626" t="-38000" r="-611" b="-995000"/>
                          </a:stretch>
                        </a:blipFill>
                      </a:tcPr>
                    </a:tc>
                    <a:extLst>
                      <a:ext uri="{0D108BD9-81ED-4DB2-BD59-A6C34878D82A}">
                        <a16:rowId xmlns:a16="http://schemas.microsoft.com/office/drawing/2014/main" val="783145843"/>
                      </a:ext>
                    </a:extLst>
                  </a:tr>
                  <a:tr h="1138120">
                    <a:tc>
                      <a:txBody>
                        <a:bodyPr/>
                        <a:lstStyle/>
                        <a:p>
                          <a:pPr marL="0" marR="0" algn="ctr">
                            <a:lnSpc>
                              <a:spcPct val="115000"/>
                            </a:lnSpc>
                            <a:spcBef>
                              <a:spcPts val="0"/>
                            </a:spcBef>
                            <a:spcAft>
                              <a:spcPts val="300"/>
                            </a:spcAft>
                          </a:pPr>
                          <a:r>
                            <a:rPr lang="en-US" sz="1100">
                              <a:effectLst/>
                            </a:rPr>
                            <a:t>EVI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dirty="0">
                              <a:effectLst/>
                            </a:rPr>
                            <a:t>Enhanced Vegetation 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Doesn’t saturate as rapidly as NDVI in dense vegetation, photosynthesis and plant transpiration, LAI</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18626" t="-73797" r="-611" b="-432086"/>
                          </a:stretch>
                        </a:blipFill>
                      </a:tcPr>
                    </a:tc>
                    <a:extLst>
                      <a:ext uri="{0D108BD9-81ED-4DB2-BD59-A6C34878D82A}">
                        <a16:rowId xmlns:a16="http://schemas.microsoft.com/office/drawing/2014/main" val="3818913408"/>
                      </a:ext>
                    </a:extLst>
                  </a:tr>
                  <a:tr h="419617">
                    <a:tc>
                      <a:txBody>
                        <a:bodyPr/>
                        <a:lstStyle/>
                        <a:p>
                          <a:pPr marL="0" marR="0" algn="ctr">
                            <a:lnSpc>
                              <a:spcPct val="115000"/>
                            </a:lnSpc>
                            <a:spcBef>
                              <a:spcPts val="0"/>
                            </a:spcBef>
                            <a:spcAft>
                              <a:spcPts val="300"/>
                            </a:spcAft>
                          </a:pPr>
                          <a:r>
                            <a:rPr lang="en-US" sz="1100">
                              <a:effectLst/>
                            </a:rPr>
                            <a:t>SR or RVI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dirty="0">
                              <a:effectLst/>
                            </a:rPr>
                            <a:t>Simple Ratio/Ratio Vegetation 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Biomass, LAI, cover</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18626" t="-471014" r="-611" b="-1071014"/>
                          </a:stretch>
                        </a:blipFill>
                      </a:tcPr>
                    </a:tc>
                    <a:extLst>
                      <a:ext uri="{0D108BD9-81ED-4DB2-BD59-A6C34878D82A}">
                        <a16:rowId xmlns:a16="http://schemas.microsoft.com/office/drawing/2014/main" val="431213713"/>
                      </a:ext>
                    </a:extLst>
                  </a:tr>
                  <a:tr h="608288">
                    <a:tc>
                      <a:txBody>
                        <a:bodyPr/>
                        <a:lstStyle/>
                        <a:p>
                          <a:pPr marL="0" marR="0" algn="ctr">
                            <a:lnSpc>
                              <a:spcPct val="115000"/>
                            </a:lnSpc>
                            <a:spcBef>
                              <a:spcPts val="0"/>
                            </a:spcBef>
                            <a:spcAft>
                              <a:spcPts val="300"/>
                            </a:spcAft>
                          </a:pPr>
                          <a:r>
                            <a:rPr lang="en-US" sz="1100" dirty="0">
                              <a:effectLst/>
                            </a:rPr>
                            <a:t>NPCI</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dirty="0">
                              <a:effectLst/>
                            </a:rPr>
                            <a:t>Normalized Pigment Chlorophyll Ratio 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Leaf chlorophyll</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18626" t="-397980" r="-611" b="-646465"/>
                          </a:stretch>
                        </a:blipFill>
                      </a:tcPr>
                    </a:tc>
                    <a:extLst>
                      <a:ext uri="{0D108BD9-81ED-4DB2-BD59-A6C34878D82A}">
                        <a16:rowId xmlns:a16="http://schemas.microsoft.com/office/drawing/2014/main" val="520937390"/>
                      </a:ext>
                    </a:extLst>
                  </a:tr>
                  <a:tr h="419818">
                    <a:tc>
                      <a:txBody>
                        <a:bodyPr/>
                        <a:lstStyle/>
                        <a:p>
                          <a:pPr marL="0" marR="0" algn="ctr">
                            <a:lnSpc>
                              <a:spcPct val="115000"/>
                            </a:lnSpc>
                            <a:spcBef>
                              <a:spcPts val="0"/>
                            </a:spcBef>
                            <a:spcAft>
                              <a:spcPts val="300"/>
                            </a:spcAft>
                          </a:pPr>
                          <a:r>
                            <a:rPr lang="en-US" sz="1100">
                              <a:effectLst/>
                            </a:rPr>
                            <a:t>GCI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Green Chlorophyll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Leaf chlorophyll</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18626" t="-714493" r="-611" b="-827536"/>
                          </a:stretch>
                        </a:blipFill>
                      </a:tcPr>
                    </a:tc>
                    <a:extLst>
                      <a:ext uri="{0D108BD9-81ED-4DB2-BD59-A6C34878D82A}">
                        <a16:rowId xmlns:a16="http://schemas.microsoft.com/office/drawing/2014/main" val="3555559774"/>
                      </a:ext>
                    </a:extLst>
                  </a:tr>
                  <a:tr h="455214">
                    <a:tc>
                      <a:txBody>
                        <a:bodyPr/>
                        <a:lstStyle/>
                        <a:p>
                          <a:pPr marL="0" marR="0" algn="ctr">
                            <a:lnSpc>
                              <a:spcPct val="115000"/>
                            </a:lnSpc>
                            <a:spcBef>
                              <a:spcPts val="0"/>
                            </a:spcBef>
                            <a:spcAft>
                              <a:spcPts val="300"/>
                            </a:spcAft>
                          </a:pPr>
                          <a:r>
                            <a:rPr lang="en-US" sz="1100">
                              <a:effectLst/>
                            </a:rPr>
                            <a:t>RECI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dirty="0">
                              <a:effectLst/>
                            </a:rPr>
                            <a:t>Red Edge Chlorophyll 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Leaf chlorophyll</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18626" t="-749333" r="-611" b="-661333"/>
                          </a:stretch>
                        </a:blipFill>
                      </a:tcPr>
                    </a:tc>
                    <a:extLst>
                      <a:ext uri="{0D108BD9-81ED-4DB2-BD59-A6C34878D82A}">
                        <a16:rowId xmlns:a16="http://schemas.microsoft.com/office/drawing/2014/main" val="3267690133"/>
                      </a:ext>
                    </a:extLst>
                  </a:tr>
                  <a:tr h="423691">
                    <a:tc>
                      <a:txBody>
                        <a:bodyPr/>
                        <a:lstStyle/>
                        <a:p>
                          <a:pPr marL="0" marR="0" algn="ctr">
                            <a:lnSpc>
                              <a:spcPct val="115000"/>
                            </a:lnSpc>
                            <a:spcBef>
                              <a:spcPts val="0"/>
                            </a:spcBef>
                            <a:spcAft>
                              <a:spcPts val="300"/>
                            </a:spcAft>
                          </a:pPr>
                          <a:r>
                            <a:rPr lang="en-US" sz="1100">
                              <a:effectLst/>
                            </a:rPr>
                            <a:t>PSRI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Plant Senescence Reflectance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Plant senescence</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18626" t="-923188" r="-611" b="-618841"/>
                          </a:stretch>
                        </a:blipFill>
                      </a:tcPr>
                    </a:tc>
                    <a:extLst>
                      <a:ext uri="{0D108BD9-81ED-4DB2-BD59-A6C34878D82A}">
                        <a16:rowId xmlns:a16="http://schemas.microsoft.com/office/drawing/2014/main" val="181499644"/>
                      </a:ext>
                    </a:extLst>
                  </a:tr>
                  <a:tr h="553730">
                    <a:tc>
                      <a:txBody>
                        <a:bodyPr/>
                        <a:lstStyle/>
                        <a:p>
                          <a:pPr marL="0" marR="0" algn="ctr">
                            <a:lnSpc>
                              <a:spcPct val="115000"/>
                            </a:lnSpc>
                            <a:spcBef>
                              <a:spcPts val="0"/>
                            </a:spcBef>
                            <a:spcAft>
                              <a:spcPts val="300"/>
                            </a:spcAft>
                          </a:pPr>
                          <a:r>
                            <a:rPr lang="en-US" sz="1100">
                              <a:effectLst/>
                            </a:rPr>
                            <a:t>MSAVI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Modified Soil Adjusted Vegetation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Reduces noise from soil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18626" t="-775824" r="-611" b="-369231"/>
                          </a:stretch>
                        </a:blipFill>
                      </a:tcPr>
                    </a:tc>
                    <a:extLst>
                      <a:ext uri="{0D108BD9-81ED-4DB2-BD59-A6C34878D82A}">
                        <a16:rowId xmlns:a16="http://schemas.microsoft.com/office/drawing/2014/main" val="4246420586"/>
                      </a:ext>
                    </a:extLst>
                  </a:tr>
                  <a:tr h="811050">
                    <a:tc>
                      <a:txBody>
                        <a:bodyPr/>
                        <a:lstStyle/>
                        <a:p>
                          <a:pPr marL="0" marR="0" algn="ctr">
                            <a:lnSpc>
                              <a:spcPct val="115000"/>
                            </a:lnSpc>
                            <a:spcBef>
                              <a:spcPts val="0"/>
                            </a:spcBef>
                            <a:spcAft>
                              <a:spcPts val="300"/>
                            </a:spcAft>
                          </a:pPr>
                          <a:r>
                            <a:rPr lang="en-US" sz="1100" dirty="0">
                              <a:effectLst/>
                            </a:rPr>
                            <a:t>ENDVI</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dirty="0">
                              <a:effectLst/>
                            </a:rPr>
                            <a:t>Enhanced Normalized Difference Vegetation Index</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Improvement on NDVI by including plant reflectance of green band</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18626" t="-599248" r="-611" b="-152632"/>
                          </a:stretch>
                        </a:blipFill>
                      </a:tcPr>
                    </a:tc>
                    <a:extLst>
                      <a:ext uri="{0D108BD9-81ED-4DB2-BD59-A6C34878D82A}">
                        <a16:rowId xmlns:a16="http://schemas.microsoft.com/office/drawing/2014/main" val="3400878384"/>
                      </a:ext>
                    </a:extLst>
                  </a:tr>
                  <a:tr h="648360">
                    <a:tc>
                      <a:txBody>
                        <a:bodyPr/>
                        <a:lstStyle/>
                        <a:p>
                          <a:pPr marL="0" marR="0" algn="ctr">
                            <a:lnSpc>
                              <a:spcPct val="115000"/>
                            </a:lnSpc>
                            <a:spcBef>
                              <a:spcPts val="0"/>
                            </a:spcBef>
                            <a:spcAft>
                              <a:spcPts val="300"/>
                            </a:spcAft>
                          </a:pPr>
                          <a:r>
                            <a:rPr lang="en-US" sz="1100">
                              <a:effectLst/>
                            </a:rPr>
                            <a:t>LAI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Leaf Area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Estimate of LAI using EVI</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18626" t="-869159" r="-611" b="-89720"/>
                          </a:stretch>
                        </a:blipFill>
                      </a:tcPr>
                    </a:tc>
                    <a:extLst>
                      <a:ext uri="{0D108BD9-81ED-4DB2-BD59-A6C34878D82A}">
                        <a16:rowId xmlns:a16="http://schemas.microsoft.com/office/drawing/2014/main" val="1863556932"/>
                      </a:ext>
                    </a:extLst>
                  </a:tr>
                  <a:tr h="569060">
                    <a:tc>
                      <a:txBody>
                        <a:bodyPr/>
                        <a:lstStyle/>
                        <a:p>
                          <a:pPr marL="0" marR="0" algn="ctr">
                            <a:lnSpc>
                              <a:spcPct val="115000"/>
                            </a:lnSpc>
                            <a:spcBef>
                              <a:spcPts val="0"/>
                            </a:spcBef>
                            <a:spcAft>
                              <a:spcPts val="300"/>
                            </a:spcAft>
                          </a:pPr>
                          <a:r>
                            <a:rPr lang="en-US" sz="1100">
                              <a:effectLst/>
                            </a:rPr>
                            <a:t>GDVI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nchor="ctr"/>
                    </a:tc>
                    <a:tc>
                      <a:txBody>
                        <a:bodyPr/>
                        <a:lstStyle/>
                        <a:p>
                          <a:pPr marL="0" marR="0" algn="ctr">
                            <a:lnSpc>
                              <a:spcPct val="115000"/>
                            </a:lnSpc>
                            <a:spcBef>
                              <a:spcPts val="0"/>
                            </a:spcBef>
                            <a:spcAft>
                              <a:spcPts val="300"/>
                            </a:spcAft>
                          </a:pPr>
                          <a:r>
                            <a:rPr lang="en-US" sz="1100">
                              <a:effectLst/>
                            </a:rPr>
                            <a:t>Green Difference Vegetation Index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pPr marL="0" marR="0" algn="ctr">
                            <a:lnSpc>
                              <a:spcPct val="115000"/>
                            </a:lnSpc>
                            <a:spcBef>
                              <a:spcPts val="0"/>
                            </a:spcBef>
                            <a:spcAft>
                              <a:spcPts val="300"/>
                            </a:spcAft>
                          </a:pPr>
                          <a:r>
                            <a:rPr lang="en-US" sz="1100" dirty="0">
                              <a:effectLst/>
                            </a:rPr>
                            <a:t>Predict N requirements for Corn</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29151" marR="29151" marT="0" marB="0"/>
                    </a:tc>
                    <a:tc>
                      <a:txBody>
                        <a:bodyPr/>
                        <a:lstStyle/>
                        <a:p>
                          <a:endParaRPr lang="en-US"/>
                        </a:p>
                      </a:txBody>
                      <a:tcPr marL="29151" marR="29151" marT="0" marB="0">
                        <a:blipFill>
                          <a:blip r:embed="rId2"/>
                          <a:stretch>
                            <a:fillRect l="-118626" t="-1115054" r="-611" b="-3226"/>
                          </a:stretch>
                        </a:blipFill>
                      </a:tcPr>
                    </a:tc>
                    <a:extLst>
                      <a:ext uri="{0D108BD9-81ED-4DB2-BD59-A6C34878D82A}">
                        <a16:rowId xmlns:a16="http://schemas.microsoft.com/office/drawing/2014/main" val="767932825"/>
                      </a:ext>
                    </a:extLst>
                  </a:tr>
                </a:tbl>
              </a:graphicData>
            </a:graphic>
          </p:graphicFrame>
        </mc:Fallback>
      </mc:AlternateContent>
    </p:spTree>
    <p:extLst>
      <p:ext uri="{BB962C8B-B14F-4D97-AF65-F5344CB8AC3E}">
        <p14:creationId xmlns:p14="http://schemas.microsoft.com/office/powerpoint/2010/main" val="4193225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7216" y="457187"/>
            <a:ext cx="6400813" cy="6400813"/>
          </a:xfrm>
          <a:prstGeom prst="rect">
            <a:avLst/>
          </a:prstGeom>
        </p:spPr>
      </p:pic>
      <p:sp>
        <p:nvSpPr>
          <p:cNvPr id="3" name="TextBox 2"/>
          <p:cNvSpPr txBox="1"/>
          <p:nvPr/>
        </p:nvSpPr>
        <p:spPr>
          <a:xfrm>
            <a:off x="121921" y="87855"/>
            <a:ext cx="8847550" cy="369332"/>
          </a:xfrm>
          <a:prstGeom prst="rect">
            <a:avLst/>
          </a:prstGeom>
          <a:noFill/>
        </p:spPr>
        <p:txBody>
          <a:bodyPr wrap="none" rtlCol="0">
            <a:spAutoFit/>
          </a:bodyPr>
          <a:lstStyle/>
          <a:p>
            <a:r>
              <a:rPr lang="en-US" dirty="0" smtClean="0"/>
              <a:t>Example showing change over time in GNDVI for a corn crop with different stress treatments:</a:t>
            </a:r>
            <a:endParaRPr lang="en-US" dirty="0"/>
          </a:p>
        </p:txBody>
      </p:sp>
    </p:spTree>
    <p:extLst>
      <p:ext uri="{BB962C8B-B14F-4D97-AF65-F5344CB8AC3E}">
        <p14:creationId xmlns:p14="http://schemas.microsoft.com/office/powerpoint/2010/main" val="3911366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 y="198120"/>
            <a:ext cx="4884420" cy="6370975"/>
          </a:xfrm>
          <a:prstGeom prst="rect">
            <a:avLst/>
          </a:prstGeom>
          <a:noFill/>
        </p:spPr>
        <p:txBody>
          <a:bodyPr wrap="square" rtlCol="0">
            <a:spAutoFit/>
          </a:bodyPr>
          <a:lstStyle/>
          <a:p>
            <a:r>
              <a:rPr lang="en-US" sz="2400" b="1" dirty="0" smtClean="0"/>
              <a:t>Taylor Nelsen</a:t>
            </a:r>
          </a:p>
          <a:p>
            <a:r>
              <a:rPr lang="en-US" sz="2400" dirty="0" smtClean="0">
                <a:hlinkClick r:id="rId3"/>
              </a:rPr>
              <a:t>tsnelsen@ucdavis.edu</a:t>
            </a:r>
            <a:endParaRPr lang="en-US" sz="2400" dirty="0" smtClean="0"/>
          </a:p>
          <a:p>
            <a:r>
              <a:rPr lang="en-US" sz="2400" dirty="0" smtClean="0"/>
              <a:t>(919) 949 – 8725</a:t>
            </a:r>
          </a:p>
          <a:p>
            <a:endParaRPr lang="en-US" sz="2400" dirty="0"/>
          </a:p>
          <a:p>
            <a:r>
              <a:rPr lang="en-US" sz="2400" b="1" dirty="0" smtClean="0"/>
              <a:t>Sean Hogan</a:t>
            </a:r>
          </a:p>
          <a:p>
            <a:r>
              <a:rPr lang="en-US" sz="2400" u="sng" dirty="0">
                <a:hlinkClick r:id="rId4"/>
              </a:rPr>
              <a:t>sdhogan@ucanr.edu</a:t>
            </a:r>
            <a:r>
              <a:rPr lang="en-US" sz="2400" dirty="0"/>
              <a:t> </a:t>
            </a:r>
          </a:p>
          <a:p>
            <a:r>
              <a:rPr lang="en-US" sz="2400" dirty="0" smtClean="0"/>
              <a:t>(</a:t>
            </a:r>
            <a:r>
              <a:rPr lang="en-US" sz="2400" dirty="0"/>
              <a:t>530) 750-1322 </a:t>
            </a:r>
            <a:br>
              <a:rPr lang="en-US" sz="2400" dirty="0"/>
            </a:br>
            <a:endParaRPr lang="en-US" sz="2400" dirty="0" smtClean="0"/>
          </a:p>
          <a:p>
            <a:r>
              <a:rPr lang="en-US" sz="2400" b="1" dirty="0" smtClean="0"/>
              <a:t>Brandon </a:t>
            </a:r>
            <a:r>
              <a:rPr lang="en-US" sz="2400" b="1" dirty="0"/>
              <a:t>Stark</a:t>
            </a:r>
            <a:r>
              <a:rPr lang="en-US" sz="2400" dirty="0"/>
              <a:t>, UC Merced</a:t>
            </a:r>
            <a:br>
              <a:rPr lang="en-US" sz="2400" dirty="0"/>
            </a:br>
            <a:r>
              <a:rPr lang="en-US" sz="2400" u="sng" dirty="0" smtClean="0">
                <a:hlinkClick r:id="rId5"/>
              </a:rPr>
              <a:t>UASSafety@ucmerced.edu</a:t>
            </a:r>
            <a:r>
              <a:rPr lang="en-US" sz="2400" dirty="0"/>
              <a:t/>
            </a:r>
            <a:br>
              <a:rPr lang="en-US" sz="2400" dirty="0"/>
            </a:br>
            <a:r>
              <a:rPr lang="en-US" sz="2400" dirty="0" smtClean="0"/>
              <a:t>(</a:t>
            </a:r>
            <a:r>
              <a:rPr lang="en-US" sz="2400" dirty="0"/>
              <a:t>209) 201-2051</a:t>
            </a:r>
            <a:br>
              <a:rPr lang="en-US" sz="2400" dirty="0"/>
            </a:br>
            <a:r>
              <a:rPr lang="en-US" sz="2400" u="sng" dirty="0" smtClean="0">
                <a:hlinkClick r:id="rId6"/>
              </a:rPr>
              <a:t>erm@ucop.edu</a:t>
            </a:r>
            <a:r>
              <a:rPr lang="en-US" sz="2400" dirty="0"/>
              <a:t> to be added to the UC-UAS-RESEARCH-L </a:t>
            </a:r>
            <a:r>
              <a:rPr lang="en-US" sz="2400" dirty="0" smtClean="0"/>
              <a:t>listserv</a:t>
            </a:r>
          </a:p>
          <a:p>
            <a:endParaRPr lang="en-US" sz="2400" b="1" dirty="0" smtClean="0"/>
          </a:p>
          <a:p>
            <a:r>
              <a:rPr lang="en-US" sz="2400" b="1" dirty="0" smtClean="0"/>
              <a:t>Center for Spatial Sciences </a:t>
            </a:r>
          </a:p>
          <a:p>
            <a:r>
              <a:rPr lang="en-US" sz="2400" dirty="0">
                <a:hlinkClick r:id="rId7"/>
              </a:rPr>
              <a:t>aimandel@ucdavis.edu</a:t>
            </a:r>
            <a:r>
              <a:rPr lang="en-US" sz="2400" dirty="0"/>
              <a:t> </a:t>
            </a:r>
            <a:endParaRPr lang="en-US" sz="2400" dirty="0" smtClean="0"/>
          </a:p>
          <a:p>
            <a:endParaRPr lang="en-US" sz="2400" b="1" dirty="0"/>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9240" y="198120"/>
            <a:ext cx="6400800" cy="6400800"/>
          </a:xfrm>
          <a:prstGeom prst="rect">
            <a:avLst/>
          </a:prstGeom>
        </p:spPr>
      </p:pic>
    </p:spTree>
    <p:extLst>
      <p:ext uri="{BB962C8B-B14F-4D97-AF65-F5344CB8AC3E}">
        <p14:creationId xmlns:p14="http://schemas.microsoft.com/office/powerpoint/2010/main" val="3494487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rotWithShape="1">
          <a:blip r:embed="rId4"/>
          <a:srcRect t="13778" b="6445"/>
          <a:stretch/>
        </p:blipFill>
        <p:spPr>
          <a:xfrm>
            <a:off x="0" y="853440"/>
            <a:ext cx="12192000" cy="5471160"/>
          </a:xfrm>
          <a:prstGeom prst="rect">
            <a:avLst/>
          </a:prstGeom>
        </p:spPr>
      </p:pic>
      <p:sp>
        <p:nvSpPr>
          <p:cNvPr id="3" name="TextBox 2"/>
          <p:cNvSpPr txBox="1"/>
          <p:nvPr/>
        </p:nvSpPr>
        <p:spPr>
          <a:xfrm>
            <a:off x="137159" y="6324600"/>
            <a:ext cx="3779520" cy="369332"/>
          </a:xfrm>
          <a:prstGeom prst="rect">
            <a:avLst/>
          </a:prstGeom>
          <a:noFill/>
        </p:spPr>
        <p:txBody>
          <a:bodyPr wrap="square" rtlCol="0">
            <a:spAutoFit/>
          </a:bodyPr>
          <a:lstStyle/>
          <a:p>
            <a:r>
              <a:rPr lang="en-US" dirty="0" smtClean="0"/>
              <a:t>Source: </a:t>
            </a:r>
            <a:r>
              <a:rPr lang="en-US" dirty="0" err="1" smtClean="0"/>
              <a:t>GoogleMaps</a:t>
            </a:r>
            <a:endParaRPr lang="en-US" dirty="0"/>
          </a:p>
        </p:txBody>
      </p:sp>
    </p:spTree>
    <p:extLst>
      <p:ext uri="{BB962C8B-B14F-4D97-AF65-F5344CB8AC3E}">
        <p14:creationId xmlns:p14="http://schemas.microsoft.com/office/powerpoint/2010/main" val="917541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5749" t="15805" r="6284" b="5764"/>
          <a:stretch/>
        </p:blipFill>
        <p:spPr>
          <a:xfrm>
            <a:off x="137159" y="228600"/>
            <a:ext cx="11942339" cy="5989319"/>
          </a:xfrm>
          <a:prstGeom prst="rect">
            <a:avLst/>
          </a:prstGeom>
        </p:spPr>
      </p:pic>
      <p:sp>
        <p:nvSpPr>
          <p:cNvPr id="2" name="TextBox 1"/>
          <p:cNvSpPr txBox="1"/>
          <p:nvPr/>
        </p:nvSpPr>
        <p:spPr>
          <a:xfrm>
            <a:off x="137159" y="6324600"/>
            <a:ext cx="3779520" cy="369332"/>
          </a:xfrm>
          <a:prstGeom prst="rect">
            <a:avLst/>
          </a:prstGeom>
          <a:noFill/>
        </p:spPr>
        <p:txBody>
          <a:bodyPr wrap="square" rtlCol="0">
            <a:spAutoFit/>
          </a:bodyPr>
          <a:lstStyle/>
          <a:p>
            <a:r>
              <a:rPr lang="en-US" dirty="0" smtClean="0"/>
              <a:t>Source: NOAA</a:t>
            </a:r>
            <a:endParaRPr lang="en-US" dirty="0"/>
          </a:p>
        </p:txBody>
      </p:sp>
    </p:spTree>
    <p:extLst>
      <p:ext uri="{BB962C8B-B14F-4D97-AF65-F5344CB8AC3E}">
        <p14:creationId xmlns:p14="http://schemas.microsoft.com/office/powerpoint/2010/main" val="2138285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4/4f/Cloud_Cover_in_Oktas.svg/220px-Cloud_Cover_in_Okta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94" y="213359"/>
            <a:ext cx="3865657" cy="6395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15000" y="6239932"/>
            <a:ext cx="3703320" cy="369332"/>
          </a:xfrm>
          <a:prstGeom prst="rect">
            <a:avLst/>
          </a:prstGeom>
          <a:noFill/>
        </p:spPr>
        <p:txBody>
          <a:bodyPr wrap="square" rtlCol="0">
            <a:spAutoFit/>
          </a:bodyPr>
          <a:lstStyle/>
          <a:p>
            <a:r>
              <a:rPr lang="en-US" dirty="0" smtClean="0"/>
              <a:t>Source: Wikipedia</a:t>
            </a:r>
            <a:endParaRPr lang="en-US" dirty="0"/>
          </a:p>
        </p:txBody>
      </p:sp>
    </p:spTree>
    <p:extLst>
      <p:ext uri="{BB962C8B-B14F-4D97-AF65-F5344CB8AC3E}">
        <p14:creationId xmlns:p14="http://schemas.microsoft.com/office/powerpoint/2010/main" val="2219238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746760"/>
            <a:ext cx="7376160" cy="4524315"/>
          </a:xfrm>
          <a:prstGeom prst="rect">
            <a:avLst/>
          </a:prstGeom>
          <a:noFill/>
        </p:spPr>
        <p:txBody>
          <a:bodyPr wrap="square" rtlCol="0">
            <a:spAutoFit/>
          </a:bodyPr>
          <a:lstStyle/>
          <a:p>
            <a:r>
              <a:rPr lang="en-US" sz="4800" b="1" dirty="0" smtClean="0">
                <a:latin typeface="+mj-lt"/>
              </a:rPr>
              <a:t>Other flight condition considerations:</a:t>
            </a:r>
          </a:p>
          <a:p>
            <a:pPr marL="285750" indent="-285750">
              <a:buFont typeface="Arial" panose="020B0604020202020204" pitchFamily="34" charset="0"/>
              <a:buChar char="•"/>
            </a:pPr>
            <a:r>
              <a:rPr lang="en-US" sz="3200" dirty="0" smtClean="0"/>
              <a:t>Heat</a:t>
            </a:r>
            <a:endParaRPr lang="en-US" sz="3200" dirty="0" smtClean="0"/>
          </a:p>
          <a:p>
            <a:pPr marL="285750" indent="-285750">
              <a:buFont typeface="Arial" panose="020B0604020202020204" pitchFamily="34" charset="0"/>
              <a:buChar char="•"/>
            </a:pPr>
            <a:r>
              <a:rPr lang="en-US" sz="3200" dirty="0" smtClean="0"/>
              <a:t>Rain</a:t>
            </a:r>
          </a:p>
          <a:p>
            <a:pPr marL="285750" indent="-285750">
              <a:buFont typeface="Arial" panose="020B0604020202020204" pitchFamily="34" charset="0"/>
              <a:buChar char="•"/>
            </a:pPr>
            <a:r>
              <a:rPr lang="en-US" sz="3200" dirty="0" smtClean="0"/>
              <a:t>Wind</a:t>
            </a:r>
          </a:p>
          <a:p>
            <a:pPr marL="285750" indent="-285750">
              <a:buFont typeface="Arial" panose="020B0604020202020204" pitchFamily="34" charset="0"/>
              <a:buChar char="•"/>
            </a:pPr>
            <a:r>
              <a:rPr lang="en-US" sz="3200" dirty="0" smtClean="0"/>
              <a:t>Power lines</a:t>
            </a:r>
          </a:p>
          <a:p>
            <a:pPr marL="285750" indent="-285750">
              <a:buFont typeface="Arial" panose="020B0604020202020204" pitchFamily="34" charset="0"/>
              <a:buChar char="•"/>
            </a:pPr>
            <a:r>
              <a:rPr lang="en-US" sz="3200" dirty="0" smtClean="0"/>
              <a:t>Trees</a:t>
            </a:r>
          </a:p>
          <a:p>
            <a:pPr marL="285750" indent="-285750">
              <a:buFont typeface="Arial" panose="020B0604020202020204" pitchFamily="34" charset="0"/>
              <a:buChar char="•"/>
            </a:pPr>
            <a:r>
              <a:rPr lang="en-US" sz="3200" dirty="0"/>
              <a:t>R</a:t>
            </a:r>
            <a:r>
              <a:rPr lang="en-US" sz="3200" dirty="0" smtClean="0"/>
              <a:t>oads</a:t>
            </a:r>
            <a:endParaRPr lang="en-US" sz="3200" dirty="0"/>
          </a:p>
        </p:txBody>
      </p:sp>
    </p:spTree>
    <p:extLst>
      <p:ext uri="{BB962C8B-B14F-4D97-AF65-F5344CB8AC3E}">
        <p14:creationId xmlns:p14="http://schemas.microsoft.com/office/powerpoint/2010/main" val="233175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61360" y="-272420"/>
            <a:ext cx="9072563" cy="7021068"/>
          </a:xfrm>
          <a:prstGeom prst="rect">
            <a:avLst/>
          </a:prstGeom>
        </p:spPr>
      </p:pic>
      <p:sp>
        <p:nvSpPr>
          <p:cNvPr id="3" name="TextBox 2"/>
          <p:cNvSpPr txBox="1"/>
          <p:nvPr/>
        </p:nvSpPr>
        <p:spPr>
          <a:xfrm>
            <a:off x="472440" y="6202680"/>
            <a:ext cx="5196840" cy="369332"/>
          </a:xfrm>
          <a:prstGeom prst="rect">
            <a:avLst/>
          </a:prstGeom>
          <a:noFill/>
        </p:spPr>
        <p:txBody>
          <a:bodyPr wrap="square" rtlCol="0">
            <a:spAutoFit/>
          </a:bodyPr>
          <a:lstStyle/>
          <a:p>
            <a:r>
              <a:rPr lang="en-US" dirty="0"/>
              <a:t>Source: </a:t>
            </a:r>
            <a:r>
              <a:rPr lang="en-US" dirty="0" err="1" smtClean="0"/>
              <a:t>RedEdge</a:t>
            </a:r>
            <a:r>
              <a:rPr lang="en-US" dirty="0" smtClean="0"/>
              <a:t>-M User Manual</a:t>
            </a:r>
            <a:endParaRPr lang="en-US" dirty="0"/>
          </a:p>
        </p:txBody>
      </p:sp>
      <p:sp>
        <p:nvSpPr>
          <p:cNvPr id="4" name="TextBox 3"/>
          <p:cNvSpPr txBox="1"/>
          <p:nvPr/>
        </p:nvSpPr>
        <p:spPr>
          <a:xfrm>
            <a:off x="472440" y="594893"/>
            <a:ext cx="4572000" cy="3046988"/>
          </a:xfrm>
          <a:prstGeom prst="rect">
            <a:avLst/>
          </a:prstGeom>
          <a:noFill/>
        </p:spPr>
        <p:txBody>
          <a:bodyPr wrap="square" rtlCol="0">
            <a:spAutoFit/>
          </a:bodyPr>
          <a:lstStyle/>
          <a:p>
            <a:r>
              <a:rPr lang="en-US" sz="4800" b="1" dirty="0" smtClean="0">
                <a:latin typeface="+mj-lt"/>
              </a:rPr>
              <a:t>Overlap</a:t>
            </a:r>
          </a:p>
          <a:p>
            <a:pPr marL="685800" indent="-685800">
              <a:buFont typeface="Arial" panose="020B0604020202020204" pitchFamily="34" charset="0"/>
              <a:buChar char="•"/>
            </a:pPr>
            <a:r>
              <a:rPr lang="en-US" sz="3200" dirty="0" smtClean="0"/>
              <a:t>Recommended at least 75% </a:t>
            </a:r>
            <a:r>
              <a:rPr lang="en-US" sz="3200" dirty="0" err="1" smtClean="0"/>
              <a:t>sidelap</a:t>
            </a:r>
            <a:r>
              <a:rPr lang="en-US" sz="3200" dirty="0" smtClean="0"/>
              <a:t> and front lap</a:t>
            </a:r>
            <a:endParaRPr lang="en-US" sz="3200" dirty="0" smtClean="0"/>
          </a:p>
          <a:p>
            <a:pPr marL="685800" indent="-685800">
              <a:buFont typeface="Arial" panose="020B0604020202020204" pitchFamily="34" charset="0"/>
              <a:buChar char="•"/>
            </a:pPr>
            <a:endParaRPr lang="en-US" sz="4800" b="1" dirty="0">
              <a:latin typeface="+mj-lt"/>
            </a:endParaRPr>
          </a:p>
        </p:txBody>
      </p:sp>
    </p:spTree>
    <p:extLst>
      <p:ext uri="{BB962C8B-B14F-4D97-AF65-F5344CB8AC3E}">
        <p14:creationId xmlns:p14="http://schemas.microsoft.com/office/powerpoint/2010/main" val="283210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82340" y="952262"/>
            <a:ext cx="8496300" cy="5619750"/>
          </a:xfrm>
          <a:prstGeom prst="rect">
            <a:avLst/>
          </a:prstGeom>
        </p:spPr>
      </p:pic>
      <p:sp>
        <p:nvSpPr>
          <p:cNvPr id="3" name="TextBox 2"/>
          <p:cNvSpPr txBox="1"/>
          <p:nvPr/>
        </p:nvSpPr>
        <p:spPr>
          <a:xfrm>
            <a:off x="472440" y="6202680"/>
            <a:ext cx="5196840" cy="369332"/>
          </a:xfrm>
          <a:prstGeom prst="rect">
            <a:avLst/>
          </a:prstGeom>
          <a:noFill/>
        </p:spPr>
        <p:txBody>
          <a:bodyPr wrap="square" rtlCol="0">
            <a:spAutoFit/>
          </a:bodyPr>
          <a:lstStyle/>
          <a:p>
            <a:r>
              <a:rPr lang="en-US" dirty="0"/>
              <a:t>Source: </a:t>
            </a:r>
            <a:r>
              <a:rPr lang="en-US" dirty="0" err="1" smtClean="0"/>
              <a:t>RedEdge</a:t>
            </a:r>
            <a:r>
              <a:rPr lang="en-US" dirty="0" smtClean="0"/>
              <a:t>-M User Manual</a:t>
            </a:r>
            <a:endParaRPr lang="en-US" dirty="0"/>
          </a:p>
        </p:txBody>
      </p:sp>
      <p:sp>
        <p:nvSpPr>
          <p:cNvPr id="4" name="TextBox 3"/>
          <p:cNvSpPr txBox="1"/>
          <p:nvPr/>
        </p:nvSpPr>
        <p:spPr>
          <a:xfrm>
            <a:off x="472440" y="594893"/>
            <a:ext cx="3307080" cy="5509200"/>
          </a:xfrm>
          <a:prstGeom prst="rect">
            <a:avLst/>
          </a:prstGeom>
          <a:noFill/>
        </p:spPr>
        <p:txBody>
          <a:bodyPr wrap="square" rtlCol="0">
            <a:spAutoFit/>
          </a:bodyPr>
          <a:lstStyle/>
          <a:p>
            <a:r>
              <a:rPr lang="en-US" sz="4800" b="1" dirty="0" smtClean="0">
                <a:latin typeface="+mj-lt"/>
              </a:rPr>
              <a:t>Flight Path</a:t>
            </a:r>
          </a:p>
          <a:p>
            <a:pPr marL="685800" indent="-685800">
              <a:buFont typeface="Arial" panose="020B0604020202020204" pitchFamily="34" charset="0"/>
              <a:buChar char="•"/>
            </a:pPr>
            <a:r>
              <a:rPr lang="en-US" sz="3200" dirty="0" smtClean="0"/>
              <a:t>Perpendicular </a:t>
            </a:r>
            <a:r>
              <a:rPr lang="en-US" sz="3200" dirty="0"/>
              <a:t>to rows </a:t>
            </a:r>
          </a:p>
          <a:p>
            <a:pPr marL="685800" indent="-685800">
              <a:buFont typeface="Arial" panose="020B0604020202020204" pitchFamily="34" charset="0"/>
              <a:buChar char="•"/>
            </a:pPr>
            <a:r>
              <a:rPr lang="en-US" sz="3200" dirty="0" smtClean="0"/>
              <a:t>N/S direction</a:t>
            </a:r>
            <a:endParaRPr lang="en-US" sz="3200" dirty="0"/>
          </a:p>
          <a:p>
            <a:pPr marL="685800" indent="-685800">
              <a:buFont typeface="Arial" panose="020B0604020202020204" pitchFamily="34" charset="0"/>
              <a:buChar char="•"/>
            </a:pPr>
            <a:r>
              <a:rPr lang="en-US" sz="3200" dirty="0" smtClean="0"/>
              <a:t>Tradeoff </a:t>
            </a:r>
            <a:r>
              <a:rPr lang="en-US" sz="3200" dirty="0"/>
              <a:t>between height amount of time to capture</a:t>
            </a:r>
          </a:p>
          <a:p>
            <a:pPr marL="685800" indent="-685800">
              <a:buFont typeface="Arial" panose="020B0604020202020204" pitchFamily="34" charset="0"/>
              <a:buChar char="•"/>
            </a:pPr>
            <a:endParaRPr lang="en-US" sz="4800" b="1" dirty="0">
              <a:latin typeface="+mj-lt"/>
            </a:endParaRPr>
          </a:p>
        </p:txBody>
      </p:sp>
    </p:spTree>
    <p:extLst>
      <p:ext uri="{BB962C8B-B14F-4D97-AF65-F5344CB8AC3E}">
        <p14:creationId xmlns:p14="http://schemas.microsoft.com/office/powerpoint/2010/main" val="1738369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13947" y="0"/>
            <a:ext cx="7278053" cy="6911652"/>
          </a:xfrm>
          <a:prstGeom prst="rect">
            <a:avLst/>
          </a:prstGeom>
        </p:spPr>
      </p:pic>
      <p:sp>
        <p:nvSpPr>
          <p:cNvPr id="3" name="TextBox 2"/>
          <p:cNvSpPr txBox="1"/>
          <p:nvPr/>
        </p:nvSpPr>
        <p:spPr>
          <a:xfrm>
            <a:off x="784860" y="549173"/>
            <a:ext cx="4572000" cy="830997"/>
          </a:xfrm>
          <a:prstGeom prst="rect">
            <a:avLst/>
          </a:prstGeom>
          <a:noFill/>
        </p:spPr>
        <p:txBody>
          <a:bodyPr wrap="square" rtlCol="0">
            <a:spAutoFit/>
          </a:bodyPr>
          <a:lstStyle/>
          <a:p>
            <a:r>
              <a:rPr lang="en-US" sz="4800" b="1" dirty="0" smtClean="0">
                <a:latin typeface="+mj-lt"/>
              </a:rPr>
              <a:t>Large areas</a:t>
            </a:r>
            <a:endParaRPr lang="en-US" sz="4800" b="1" dirty="0" smtClean="0">
              <a:latin typeface="+mj-lt"/>
            </a:endParaRPr>
          </a:p>
        </p:txBody>
      </p:sp>
      <p:sp>
        <p:nvSpPr>
          <p:cNvPr id="4" name="TextBox 3"/>
          <p:cNvSpPr txBox="1"/>
          <p:nvPr/>
        </p:nvSpPr>
        <p:spPr>
          <a:xfrm>
            <a:off x="472440" y="6202680"/>
            <a:ext cx="5196840" cy="369332"/>
          </a:xfrm>
          <a:prstGeom prst="rect">
            <a:avLst/>
          </a:prstGeom>
          <a:noFill/>
        </p:spPr>
        <p:txBody>
          <a:bodyPr wrap="square" rtlCol="0">
            <a:spAutoFit/>
          </a:bodyPr>
          <a:lstStyle/>
          <a:p>
            <a:r>
              <a:rPr lang="en-US" dirty="0"/>
              <a:t>Source: </a:t>
            </a:r>
            <a:r>
              <a:rPr lang="en-US" dirty="0" err="1" smtClean="0"/>
              <a:t>RedEdge</a:t>
            </a:r>
            <a:r>
              <a:rPr lang="en-US" dirty="0" smtClean="0"/>
              <a:t>-M User Manual</a:t>
            </a:r>
            <a:endParaRPr lang="en-US" dirty="0"/>
          </a:p>
        </p:txBody>
      </p:sp>
    </p:spTree>
    <p:extLst>
      <p:ext uri="{BB962C8B-B14F-4D97-AF65-F5344CB8AC3E}">
        <p14:creationId xmlns:p14="http://schemas.microsoft.com/office/powerpoint/2010/main" val="4089401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1507</TotalTime>
  <Words>668</Words>
  <Application>Microsoft Office PowerPoint</Application>
  <PresentationFormat>Widescreen</PresentationFormat>
  <Paragraphs>163</Paragraphs>
  <Slides>22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Cambria Math</vt:lpstr>
      <vt:lpstr>Times New Roman</vt:lpstr>
      <vt:lpstr>Office Theme</vt:lpstr>
      <vt:lpstr>Drone Data in Agricultural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Online Processing Options</vt:lpstr>
      <vt:lpstr>PowerPoint Presentation</vt:lpstr>
      <vt:lpstr>PowerPoint Presentation</vt:lpstr>
      <vt:lpstr>PowerPoint Presentation</vt:lpstr>
      <vt:lpstr>PowerPoint Presentation</vt:lpstr>
      <vt:lpstr>PowerPoint Presentation</vt:lpstr>
      <vt:lpstr>PowerPoint Presentation</vt:lpstr>
      <vt:lpstr>Drone Indices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 Davis Plant Sciences - sUAS in Agricultural Research Training</dc:title>
  <dc:creator>LundyAdmin</dc:creator>
  <cp:lastModifiedBy>Taylor Nelsen</cp:lastModifiedBy>
  <cp:revision>40</cp:revision>
  <dcterms:created xsi:type="dcterms:W3CDTF">2017-12-06T18:33:38Z</dcterms:created>
  <dcterms:modified xsi:type="dcterms:W3CDTF">2019-03-22T03:01:17Z</dcterms:modified>
</cp:coreProperties>
</file>